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17"/>
  </p:notesMasterIdLst>
  <p:sldIdLst>
    <p:sldId id="256" r:id="rId2"/>
    <p:sldId id="257" r:id="rId3"/>
    <p:sldId id="260" r:id="rId4"/>
    <p:sldId id="258" r:id="rId5"/>
    <p:sldId id="259" r:id="rId6"/>
    <p:sldId id="270" r:id="rId7"/>
    <p:sldId id="261" r:id="rId8"/>
    <p:sldId id="271" r:id="rId9"/>
    <p:sldId id="262" r:id="rId10"/>
    <p:sldId id="263" r:id="rId11"/>
    <p:sldId id="264" r:id="rId12"/>
    <p:sldId id="265" r:id="rId13"/>
    <p:sldId id="266" r:id="rId14"/>
    <p:sldId id="267"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728" autoAdjust="0"/>
  </p:normalViewPr>
  <p:slideViewPr>
    <p:cSldViewPr>
      <p:cViewPr>
        <p:scale>
          <a:sx n="73" d="100"/>
          <a:sy n="73" d="100"/>
        </p:scale>
        <p:origin x="-906" y="-132"/>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1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738D9B-CB32-45E0-911B-FBE9DE1CC55E}" type="datetimeFigureOut">
              <a:rPr lang="en-US" smtClean="0"/>
              <a:t>4/20/2011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55B5E9-ACC9-49B6-B63A-544FB30D3C0A}" type="slidenum">
              <a:rPr lang="en-US" smtClean="0"/>
              <a:t>‹#›</a:t>
            </a:fld>
            <a:endParaRPr lang="en-US"/>
          </a:p>
        </p:txBody>
      </p:sp>
    </p:spTree>
    <p:extLst>
      <p:ext uri="{BB962C8B-B14F-4D97-AF65-F5344CB8AC3E}">
        <p14:creationId xmlns:p14="http://schemas.microsoft.com/office/powerpoint/2010/main" val="2077150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8D6AF054-24C2-4781-8E81-B07D74231F63}"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7551E-9C60-493B-BF30-66A261973084}"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6AF054-24C2-4781-8E81-B07D74231F63}"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6AF054-24C2-4781-8E81-B07D74231F63}"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D6AF054-24C2-4781-8E81-B07D74231F63}"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7551E-9C60-493B-BF30-66A261973084}"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6AF054-24C2-4781-8E81-B07D74231F63}"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D6AF054-24C2-4781-8E81-B07D74231F63}"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D6AF054-24C2-4781-8E81-B07D74231F63}" type="datetimeFigureOut">
              <a:rPr lang="en-US" smtClean="0"/>
              <a:t>4/20/2011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D6AF054-24C2-4781-8E81-B07D74231F63}" type="datetimeFigureOut">
              <a:rPr lang="en-US" smtClean="0"/>
              <a:t>4/20/2011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6AF054-24C2-4781-8E81-B07D74231F63}" type="datetimeFigureOut">
              <a:rPr lang="en-US" smtClean="0"/>
              <a:t>4/20/2011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6AF054-24C2-4781-8E81-B07D74231F63}"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6AF054-24C2-4781-8E81-B07D74231F63}"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7551E-9C60-493B-BF30-66A26197308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D6AF054-24C2-4781-8E81-B07D74231F63}" type="datetimeFigureOut">
              <a:rPr lang="en-US" smtClean="0"/>
              <a:t>4/20/2011</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9DC7551E-9C60-493B-BF30-66A26197308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dutopia.org/project-based-learning" TargetMode="External"/><Relationship Id="rId2" Type="http://schemas.openxmlformats.org/officeDocument/2006/relationships/hyperlink" Target="http://www.bie.org/" TargetMode="Externa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www.scienceforamerica.com/project-based-learn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hyperlink" Target="http://www.mypyramid.gov/"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Chris Clark</a:t>
            </a:r>
          </a:p>
          <a:p>
            <a:r>
              <a:rPr lang="en-US" dirty="0" smtClean="0"/>
              <a:t>Tenesha Young</a:t>
            </a:r>
          </a:p>
          <a:p>
            <a:endParaRPr lang="en-US" dirty="0"/>
          </a:p>
        </p:txBody>
      </p:sp>
      <p:sp>
        <p:nvSpPr>
          <p:cNvPr id="2" name="Title 1"/>
          <p:cNvSpPr>
            <a:spLocks noGrp="1"/>
          </p:cNvSpPr>
          <p:nvPr>
            <p:ph type="ctrTitle"/>
          </p:nvPr>
        </p:nvSpPr>
        <p:spPr/>
        <p:txBody>
          <a:bodyPr/>
          <a:lstStyle/>
          <a:p>
            <a:r>
              <a:rPr lang="en-US" dirty="0" smtClean="0"/>
              <a:t>Project Based Learning</a:t>
            </a:r>
            <a:endParaRPr lang="en-US" dirty="0"/>
          </a:p>
        </p:txBody>
      </p:sp>
    </p:spTree>
    <p:extLst>
      <p:ext uri="{BB962C8B-B14F-4D97-AF65-F5344CB8AC3E}">
        <p14:creationId xmlns:p14="http://schemas.microsoft.com/office/powerpoint/2010/main" val="30026308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 Global Warming</a:t>
            </a:r>
            <a:endParaRPr lang="en-US" dirty="0"/>
          </a:p>
        </p:txBody>
      </p:sp>
      <p:sp>
        <p:nvSpPr>
          <p:cNvPr id="3" name="Content Placeholder 2"/>
          <p:cNvSpPr>
            <a:spLocks noGrp="1"/>
          </p:cNvSpPr>
          <p:nvPr>
            <p:ph sz="quarter" idx="13"/>
          </p:nvPr>
        </p:nvSpPr>
        <p:spPr/>
        <p:txBody>
          <a:bodyPr/>
          <a:lstStyle/>
          <a:p>
            <a:pPr marL="0" indent="0">
              <a:buNone/>
            </a:pPr>
            <a:r>
              <a:rPr lang="en-US" dirty="0" smtClean="0"/>
              <a:t>How can we help save our planet from the effects of global warming?  Students will research the effects global warming has had and will continue to have on our planet. Students design an advocacy plan, which will showcase their knowledge and understanding of global warming. The plan should include one description of an effect global warming has had on the planet and calls to action to reduce and possibly reduce that effect. </a:t>
            </a:r>
          </a:p>
          <a:p>
            <a:pPr marL="0" indent="0">
              <a:buNone/>
            </a:pPr>
            <a:endParaRPr lang="en-US" dirty="0" smtClean="0"/>
          </a:p>
          <a:p>
            <a:pPr marL="0" indent="0">
              <a:buNone/>
            </a:pPr>
            <a:endParaRPr lang="en-US" dirty="0"/>
          </a:p>
          <a:p>
            <a:pPr marL="0" indent="0">
              <a:buNone/>
            </a:pPr>
            <a:endParaRPr lang="en-US" dirty="0"/>
          </a:p>
        </p:txBody>
      </p:sp>
      <p:pic>
        <p:nvPicPr>
          <p:cNvPr id="7174" name="Picture 6" descr="C:\Documents and Settings\user\Local Settings\Temporary Internet Files\Content.IE5\I3FLN56Z\MC90043721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3124200"/>
            <a:ext cx="39624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3433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r>
              <a:rPr lang="en-US" sz="2800" dirty="0" smtClean="0"/>
              <a:t>Example 3 – schools for the future</a:t>
            </a:r>
            <a:endParaRPr lang="en-US" sz="2800" dirty="0"/>
          </a:p>
        </p:txBody>
      </p:sp>
      <p:sp>
        <p:nvSpPr>
          <p:cNvPr id="3" name="Content Placeholder 2"/>
          <p:cNvSpPr>
            <a:spLocks noGrp="1"/>
          </p:cNvSpPr>
          <p:nvPr>
            <p:ph sz="quarter" idx="13"/>
          </p:nvPr>
        </p:nvSpPr>
        <p:spPr>
          <a:xfrm>
            <a:off x="457200" y="1447800"/>
            <a:ext cx="8305800" cy="4419600"/>
          </a:xfrm>
        </p:spPr>
        <p:txBody>
          <a:bodyPr/>
          <a:lstStyle/>
          <a:p>
            <a:pPr marL="0" indent="0">
              <a:buNone/>
            </a:pPr>
            <a:r>
              <a:rPr lang="en-US" dirty="0" smtClean="0"/>
              <a:t>Students in a geometry class will take the role of an architect and design a school for the year 2030. </a:t>
            </a:r>
            <a:r>
              <a:rPr lang="en-US" dirty="0"/>
              <a:t> </a:t>
            </a:r>
            <a:r>
              <a:rPr lang="en-US" dirty="0" smtClean="0"/>
              <a:t>Students will research the design of schools and feasible sizes of classrooms and amenities (i.e., gymnasiums, cafeteria, computer lab). The end product can be a brochure, web page, or poster that students will present to a panel of adults or students serving as the school board or city-planning committee.</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9221" name="Picture 5" descr="C:\Documents and Settings\user\Local Settings\Temporary Internet Files\Content.IE5\VTJQEZ27\MC90043943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124200"/>
            <a:ext cx="4572000" cy="2709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99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 – Composting: why bother?</a:t>
            </a:r>
            <a:endParaRPr lang="en-US" dirty="0"/>
          </a:p>
        </p:txBody>
      </p:sp>
      <p:sp>
        <p:nvSpPr>
          <p:cNvPr id="3" name="Content Placeholder 2"/>
          <p:cNvSpPr>
            <a:spLocks noGrp="1"/>
          </p:cNvSpPr>
          <p:nvPr>
            <p:ph sz="quarter" idx="13"/>
          </p:nvPr>
        </p:nvSpPr>
        <p:spPr/>
        <p:txBody>
          <a:bodyPr>
            <a:normAutofit fontScale="92500" lnSpcReduction="20000"/>
          </a:bodyPr>
          <a:lstStyle/>
          <a:p>
            <a:pPr marL="0" indent="0">
              <a:buNone/>
            </a:pPr>
            <a:r>
              <a:rPr lang="en-US" sz="1800" dirty="0"/>
              <a:t>Some students may have been involved in recycling programs, which are basically waste separation activities. In this unit, students engage in the entire process of making new material from waste, as they turn biodegradable garbage into the gardener's "black gold"—rich compost.</a:t>
            </a:r>
            <a:br>
              <a:rPr lang="en-US" sz="1800" dirty="0"/>
            </a:br>
            <a:r>
              <a:rPr lang="en-US" sz="1800" dirty="0"/>
              <a:t/>
            </a:r>
            <a:br>
              <a:rPr lang="en-US" sz="1800" dirty="0"/>
            </a:br>
            <a:r>
              <a:rPr lang="en-US" sz="1800" dirty="0"/>
              <a:t>In this ecology study, students learn about the composting process, and participate in the "Rot Off!” challenge, a contest that involves making the most compost from the school's kitchen and yard waste. To win the contest (and end up with something other than smelly sludge), students have to learn how to get organic material to decompose (an aerobic process) rather than rot (an anaerobic process). Win or lose, students learn from their composting experiences and use their expertise to help inform others about composting. As a final activity, the compost is used in the school or community garden and sold by the bagful as a classroom fundraiser. </a:t>
            </a:r>
            <a:endParaRPr lang="en-US" sz="1800" dirty="0" smtClean="0"/>
          </a:p>
          <a:p>
            <a:pPr marL="0" indent="0">
              <a:buNone/>
            </a:pPr>
            <a:endParaRPr lang="en-US" dirty="0" smtClean="0"/>
          </a:p>
          <a:p>
            <a:pPr marL="0" indent="0">
              <a:buNone/>
            </a:pPr>
            <a:endParaRPr lang="en-US" sz="1800" dirty="0"/>
          </a:p>
          <a:p>
            <a:pPr marL="0" indent="0">
              <a:buNone/>
            </a:pPr>
            <a:r>
              <a:rPr lang="en-US" sz="1800" b="1" dirty="0" smtClean="0"/>
              <a:t>Courtesy of: http://www.scienceforamerica.com/project-based-learning</a:t>
            </a:r>
            <a:r>
              <a:rPr lang="en-US" dirty="0"/>
              <a:t/>
            </a:r>
            <a:br>
              <a:rPr lang="en-US" dirty="0"/>
            </a:br>
            <a:endParaRPr lang="en-US" dirty="0"/>
          </a:p>
        </p:txBody>
      </p:sp>
      <p:pic>
        <p:nvPicPr>
          <p:cNvPr id="8194" name="Picture 2" descr="C:\Documents and Settings\user\Local Settings\Temporary Internet Files\Content.IE5\UIN0W1UY\MC9000603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58783"/>
            <a:ext cx="1447495" cy="1541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8916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sz="quarter" idx="13"/>
          </p:nvPr>
        </p:nvSpPr>
        <p:spPr/>
        <p:txBody>
          <a:bodyPr>
            <a:normAutofit fontScale="25000" lnSpcReduction="20000"/>
          </a:bodyPr>
          <a:lstStyle/>
          <a:p>
            <a:r>
              <a:rPr lang="en-US" sz="5500" dirty="0"/>
              <a:t> </a:t>
            </a:r>
            <a:r>
              <a:rPr lang="en-US" sz="7200" dirty="0" smtClean="0"/>
              <a:t>PBL is </a:t>
            </a:r>
            <a:r>
              <a:rPr lang="en-US" sz="7200" dirty="0"/>
              <a:t>adaptable to different types of learners and learning situations (</a:t>
            </a:r>
            <a:r>
              <a:rPr lang="en-US" sz="7200" dirty="0" err="1"/>
              <a:t>Blumenfeld</a:t>
            </a:r>
            <a:r>
              <a:rPr lang="en-US" sz="7200" dirty="0"/>
              <a:t> et al., 1991). </a:t>
            </a:r>
            <a:endParaRPr lang="en-US" sz="7200" dirty="0" smtClean="0"/>
          </a:p>
          <a:p>
            <a:pPr marL="0" indent="0">
              <a:buNone/>
            </a:pPr>
            <a:endParaRPr lang="en-US" sz="7200" dirty="0" smtClean="0"/>
          </a:p>
          <a:p>
            <a:r>
              <a:rPr lang="en-US" sz="7200" dirty="0" smtClean="0"/>
              <a:t>The authenticity of </a:t>
            </a:r>
            <a:r>
              <a:rPr lang="en-US" sz="7200" dirty="0"/>
              <a:t>PBL allows the learner to create their own learning experience. </a:t>
            </a:r>
            <a:endParaRPr lang="en-US" sz="7200" dirty="0" smtClean="0"/>
          </a:p>
          <a:p>
            <a:endParaRPr lang="en-US" sz="7200" dirty="0"/>
          </a:p>
          <a:p>
            <a:r>
              <a:rPr lang="en-US" sz="7200" dirty="0" smtClean="0"/>
              <a:t> </a:t>
            </a:r>
            <a:r>
              <a:rPr lang="en-US" sz="7200" dirty="0"/>
              <a:t>PBL allows the content to be more meaningful to the learner.  </a:t>
            </a:r>
            <a:endParaRPr lang="en-US" sz="7200" dirty="0" smtClean="0"/>
          </a:p>
          <a:p>
            <a:endParaRPr lang="en-US" sz="7200" dirty="0"/>
          </a:p>
          <a:p>
            <a:r>
              <a:rPr lang="en-US" sz="7200" dirty="0" smtClean="0"/>
              <a:t>Higher </a:t>
            </a:r>
            <a:r>
              <a:rPr lang="en-US" sz="7200" dirty="0"/>
              <a:t>levels of learning are achieved through PBL.</a:t>
            </a:r>
          </a:p>
          <a:p>
            <a:endParaRPr lang="en-US" sz="7200" dirty="0" smtClean="0"/>
          </a:p>
          <a:p>
            <a:endParaRPr lang="en-US" sz="5500" dirty="0"/>
          </a:p>
          <a:p>
            <a:pPr marL="0" indent="0">
              <a:buNone/>
            </a:pPr>
            <a:endParaRPr lang="en-US" sz="2400" dirty="0" smtClean="0"/>
          </a:p>
          <a:p>
            <a:endParaRPr lang="en-US" dirty="0"/>
          </a:p>
          <a:p>
            <a:endParaRPr lang="en-US" dirty="0" smtClean="0"/>
          </a:p>
          <a:p>
            <a:endParaRPr lang="en-US" dirty="0"/>
          </a:p>
          <a:p>
            <a:pPr marL="0" indent="0">
              <a:buNone/>
            </a:pPr>
            <a:r>
              <a:rPr lang="en-US" dirty="0"/>
              <a:t> </a:t>
            </a:r>
          </a:p>
          <a:p>
            <a:endParaRPr lang="en-US" dirty="0"/>
          </a:p>
        </p:txBody>
      </p:sp>
      <p:pic>
        <p:nvPicPr>
          <p:cNvPr id="1027" name="Picture 3" descr="C:\Documents and Settings\user\Local Settings\Temporary Internet Files\Content.IE5\JQBVSJL5\MC90005693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469" y="4267200"/>
            <a:ext cx="1816913" cy="14036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user\Local Settings\Temporary Internet Files\Content.IE5\D9T38T3B\MC90036298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28600"/>
            <a:ext cx="2344522" cy="1281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215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r>
              <a:rPr lang="en-US" dirty="0"/>
              <a:t>	</a:t>
            </a:r>
            <a:r>
              <a:rPr lang="en-US" dirty="0" smtClean="0"/>
              <a:t>			</a:t>
            </a:r>
            <a:endParaRPr lang="en-US" dirty="0"/>
          </a:p>
        </p:txBody>
      </p:sp>
      <p:sp>
        <p:nvSpPr>
          <p:cNvPr id="3" name="Content Placeholder 2"/>
          <p:cNvSpPr>
            <a:spLocks noGrp="1"/>
          </p:cNvSpPr>
          <p:nvPr>
            <p:ph sz="quarter" idx="13"/>
          </p:nvPr>
        </p:nvSpPr>
        <p:spPr/>
        <p:txBody>
          <a:bodyPr/>
          <a:lstStyle/>
          <a:p>
            <a:r>
              <a:rPr lang="en-US" dirty="0"/>
              <a:t>What major advantages or disadvantages can you see in a project-based learning experience in comparison to your own methods of study</a:t>
            </a:r>
            <a:r>
              <a:rPr lang="en-US" dirty="0" smtClean="0"/>
              <a:t>?</a:t>
            </a:r>
          </a:p>
          <a:p>
            <a:r>
              <a:rPr lang="en-US" dirty="0"/>
              <a:t>How does it improve the learning of students to give them the level of freedom that a project-based experience provides? What potential pitfalls would you anticipate in this process?</a:t>
            </a:r>
          </a:p>
          <a:p>
            <a:r>
              <a:rPr lang="en-US" dirty="0"/>
              <a:t>How would you add differentiation to a project-based learning experience?</a:t>
            </a:r>
          </a:p>
          <a:p>
            <a:r>
              <a:rPr lang="en-US" dirty="0"/>
              <a:t> As a teacher, would you be comfortable with the “hands-off” nature of a project-based learning experience?</a:t>
            </a:r>
          </a:p>
          <a:p>
            <a:r>
              <a:rPr lang="en-US" dirty="0"/>
              <a:t>  A difficulty of project-based learning could arise in the size and scope of the project.  How would you adjust your plan if you discovered that the project was becoming unmanageable?  </a:t>
            </a:r>
          </a:p>
          <a:p>
            <a:pPr marL="0" indent="0">
              <a:buNone/>
            </a:pPr>
            <a:endParaRPr lang="en-US" dirty="0"/>
          </a:p>
          <a:p>
            <a:endParaRPr lang="en-US" dirty="0"/>
          </a:p>
          <a:p>
            <a:endParaRPr lang="en-US" dirty="0"/>
          </a:p>
          <a:p>
            <a:pPr marL="0" indent="0">
              <a:buNone/>
            </a:pPr>
            <a:endParaRPr lang="en-US" dirty="0"/>
          </a:p>
          <a:p>
            <a:endParaRPr lang="en-US" dirty="0"/>
          </a:p>
        </p:txBody>
      </p:sp>
      <p:pic>
        <p:nvPicPr>
          <p:cNvPr id="1026" name="Picture 2" descr="C:\Documents and Settings\user\Local Settings\Temporary Internet Files\Content.IE5\Y7K34380\MC90036051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46017"/>
            <a:ext cx="2971800" cy="1313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97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sz="quarter" idx="13"/>
          </p:nvPr>
        </p:nvSpPr>
        <p:spPr>
          <a:xfrm>
            <a:off x="609600" y="1371600"/>
            <a:ext cx="7924800" cy="4572000"/>
          </a:xfrm>
        </p:spPr>
        <p:txBody>
          <a:bodyPr>
            <a:normAutofit fontScale="92500" lnSpcReduction="10000"/>
          </a:bodyPr>
          <a:lstStyle/>
          <a:p>
            <a:r>
              <a:rPr lang="en-US" dirty="0"/>
              <a:t>Barron, B. (1998). Doing with understanding: Lessons from research on problem- and project-based learning. Journal of the Learning Sciences. 7 (3&amp;4), 271-311</a:t>
            </a:r>
            <a:r>
              <a:rPr lang="en-US" dirty="0" smtClean="0"/>
              <a:t>.</a:t>
            </a:r>
          </a:p>
          <a:p>
            <a:r>
              <a:rPr lang="en-US" dirty="0" err="1"/>
              <a:t>Blumenfeld</a:t>
            </a:r>
            <a:r>
              <a:rPr lang="en-US" dirty="0"/>
              <a:t>, P. C., </a:t>
            </a:r>
            <a:r>
              <a:rPr lang="en-US" dirty="0" err="1"/>
              <a:t>Soloway</a:t>
            </a:r>
            <a:r>
              <a:rPr lang="en-US" dirty="0"/>
              <a:t>, E., Marx, R. W., </a:t>
            </a:r>
            <a:r>
              <a:rPr lang="en-US" dirty="0" err="1"/>
              <a:t>Krajcik</a:t>
            </a:r>
            <a:r>
              <a:rPr lang="en-US" dirty="0"/>
              <a:t>, J. S., </a:t>
            </a:r>
            <a:r>
              <a:rPr lang="en-US" dirty="0" err="1"/>
              <a:t>Guzdial</a:t>
            </a:r>
            <a:r>
              <a:rPr lang="en-US" dirty="0"/>
              <a:t>, M., &amp; </a:t>
            </a:r>
            <a:r>
              <a:rPr lang="en-US" dirty="0" err="1"/>
              <a:t>Palincsar</a:t>
            </a:r>
            <a:r>
              <a:rPr lang="en-US" dirty="0"/>
              <a:t>, A. (1991). Motivating project-based learning: Sustaining the doing, supporting the learning. </a:t>
            </a:r>
            <a:r>
              <a:rPr lang="en-US" i="1" dirty="0"/>
              <a:t>Educational Psychologist, 26</a:t>
            </a:r>
            <a:r>
              <a:rPr lang="en-US" dirty="0"/>
              <a:t> (3 &amp; 4), 369-398</a:t>
            </a:r>
            <a:r>
              <a:rPr lang="en-US" dirty="0" smtClean="0"/>
              <a:t>.</a:t>
            </a:r>
            <a:endParaRPr lang="en-US" dirty="0"/>
          </a:p>
          <a:p>
            <a:r>
              <a:rPr lang="en-US" dirty="0" err="1"/>
              <a:t>Bransford</a:t>
            </a:r>
            <a:r>
              <a:rPr lang="en-US" dirty="0"/>
              <a:t>, J. D., &amp; Stein, B. S. (1993). </a:t>
            </a:r>
            <a:r>
              <a:rPr lang="en-US" i="1" dirty="0"/>
              <a:t>The IDEAL problem solver </a:t>
            </a:r>
            <a:r>
              <a:rPr lang="en-US" dirty="0"/>
              <a:t>(2nd ed.). New York: Freeman</a:t>
            </a:r>
            <a:r>
              <a:rPr lang="en-US" dirty="0" smtClean="0"/>
              <a:t>.</a:t>
            </a:r>
            <a:endParaRPr lang="en-US" dirty="0"/>
          </a:p>
          <a:p>
            <a:r>
              <a:rPr lang="en-US" dirty="0" smtClean="0"/>
              <a:t> </a:t>
            </a:r>
            <a:r>
              <a:rPr lang="en-US" dirty="0"/>
              <a:t>Mitchell, S., </a:t>
            </a:r>
            <a:r>
              <a:rPr lang="en-US" dirty="0" err="1"/>
              <a:t>Foulger</a:t>
            </a:r>
            <a:r>
              <a:rPr lang="en-US" dirty="0"/>
              <a:t>, T. S., &amp; Wetzel, K., </a:t>
            </a:r>
            <a:r>
              <a:rPr lang="en-US" dirty="0" err="1"/>
              <a:t>Rathkey</a:t>
            </a:r>
            <a:r>
              <a:rPr lang="en-US" dirty="0"/>
              <a:t>, C. (February, 2009). The negotiated project approach: Project-based learning without leaving the standards behind. Early Childhood Education Journal, 36(4), 339-346</a:t>
            </a:r>
            <a:r>
              <a:rPr lang="en-US" dirty="0" smtClean="0"/>
              <a:t>.</a:t>
            </a:r>
          </a:p>
          <a:p>
            <a:r>
              <a:rPr lang="en-US" dirty="0" err="1"/>
              <a:t>Moursund</a:t>
            </a:r>
            <a:r>
              <a:rPr lang="en-US" dirty="0"/>
              <a:t>, D. (2003). </a:t>
            </a:r>
            <a:r>
              <a:rPr lang="en-US" i="1" dirty="0"/>
              <a:t>Project-Based Learning: Using Information Technology.</a:t>
            </a:r>
            <a:r>
              <a:rPr lang="en-US" dirty="0"/>
              <a:t> Eugene: International Society for Technology in Education</a:t>
            </a:r>
            <a:r>
              <a:rPr lang="en-US" dirty="0" smtClean="0"/>
              <a:t>.</a:t>
            </a:r>
          </a:p>
          <a:p>
            <a:r>
              <a:rPr lang="en-US" dirty="0" smtClean="0">
                <a:hlinkClick r:id="rId2"/>
              </a:rPr>
              <a:t>http://www.bie.org</a:t>
            </a:r>
            <a:endParaRPr lang="en-US" dirty="0"/>
          </a:p>
          <a:p>
            <a:r>
              <a:rPr lang="en-US" sz="1600" b="1" dirty="0">
                <a:hlinkClick r:id="rId3"/>
              </a:rPr>
              <a:t>http://</a:t>
            </a:r>
            <a:r>
              <a:rPr lang="en-US" sz="1600" b="1" dirty="0" smtClean="0">
                <a:hlinkClick r:id="rId3"/>
              </a:rPr>
              <a:t>www.edutopia.org/project-based-learning</a:t>
            </a:r>
            <a:endParaRPr lang="en-US" u="sng" dirty="0" smtClean="0"/>
          </a:p>
          <a:p>
            <a:r>
              <a:rPr lang="en-US" sz="1600" b="1" dirty="0">
                <a:hlinkClick r:id="rId4"/>
              </a:rPr>
              <a:t>http://</a:t>
            </a:r>
            <a:r>
              <a:rPr lang="en-US" sz="1600" b="1" dirty="0" smtClean="0">
                <a:hlinkClick r:id="rId4"/>
              </a:rPr>
              <a:t>www.scienceforamerica.com/project-based-learning</a:t>
            </a:r>
            <a:endParaRPr lang="en-US" sz="1600" b="1" dirty="0" smtClean="0"/>
          </a:p>
          <a:p>
            <a:pPr marL="0" indent="0">
              <a:buNone/>
            </a:pPr>
            <a:endParaRPr lang="en-US" dirty="0"/>
          </a:p>
          <a:p>
            <a:pPr marL="0" indent="0">
              <a:buNone/>
            </a:pPr>
            <a:endParaRPr lang="en-US" dirty="0" smtClean="0"/>
          </a:p>
          <a:p>
            <a:pPr marL="0" indent="0">
              <a:buNone/>
            </a:pPr>
            <a:endParaRPr lang="en-US" dirty="0"/>
          </a:p>
        </p:txBody>
      </p:sp>
      <p:pic>
        <p:nvPicPr>
          <p:cNvPr id="2052" name="Picture 4" descr="C:\Documents and Settings\user\Local Settings\Temporary Internet Files\Content.IE5\I3FLN56Z\MC90043481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94706"/>
            <a:ext cx="1828572"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731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   Project Based Learning…What is it?</a:t>
            </a:r>
            <a:endParaRPr lang="en-US" sz="2800" dirty="0"/>
          </a:p>
        </p:txBody>
      </p:sp>
      <p:sp>
        <p:nvSpPr>
          <p:cNvPr id="3" name="Content Placeholder 2"/>
          <p:cNvSpPr>
            <a:spLocks noGrp="1"/>
          </p:cNvSpPr>
          <p:nvPr>
            <p:ph sz="quarter" idx="13"/>
          </p:nvPr>
        </p:nvSpPr>
        <p:spPr>
          <a:xfrm>
            <a:off x="914400" y="1600200"/>
            <a:ext cx="7924800" cy="4114800"/>
          </a:xfrm>
        </p:spPr>
        <p:txBody>
          <a:bodyPr/>
          <a:lstStyle/>
          <a:p>
            <a:r>
              <a:rPr lang="en-US" dirty="0"/>
              <a:t>comprehensive instructional approach to engage students in sustained, cooperative investigation (</a:t>
            </a:r>
            <a:r>
              <a:rPr lang="en-US" dirty="0" err="1"/>
              <a:t>Bransford</a:t>
            </a:r>
            <a:r>
              <a:rPr lang="en-US" dirty="0"/>
              <a:t> &amp; Stein, 1993). </a:t>
            </a:r>
            <a:endParaRPr lang="en-US" dirty="0" smtClean="0"/>
          </a:p>
          <a:p>
            <a:pPr marL="0" indent="0">
              <a:buNone/>
            </a:pPr>
            <a:endParaRPr lang="en-US" dirty="0" smtClean="0"/>
          </a:p>
          <a:p>
            <a:r>
              <a:rPr lang="en-US" dirty="0" smtClean="0"/>
              <a:t>Learning central concepts and principles of a discipline in depth through a well-designed project </a:t>
            </a:r>
          </a:p>
          <a:p>
            <a:pPr marL="0" indent="0">
              <a:buNone/>
            </a:pPr>
            <a:endParaRPr lang="en-US" dirty="0" smtClean="0"/>
          </a:p>
          <a:p>
            <a:r>
              <a:rPr lang="en-US" dirty="0" smtClean="0"/>
              <a:t>Allows students to reflect upon their own ideas and make decisions that affect the project outcome</a:t>
            </a:r>
          </a:p>
          <a:p>
            <a:pPr marL="0" indent="0">
              <a:buNone/>
            </a:pPr>
            <a:endParaRPr lang="en-US" dirty="0"/>
          </a:p>
          <a:p>
            <a:pPr marL="0" indent="0">
              <a:buNone/>
            </a:pPr>
            <a:endParaRPr lang="en-US" dirty="0"/>
          </a:p>
        </p:txBody>
      </p:sp>
      <p:pic>
        <p:nvPicPr>
          <p:cNvPr id="1026" name="Picture 2" descr="C:\Documents and Settings\user\Local Settings\Temporary Internet Files\Content.IE5\IGTK5Z0J\MC9000890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6274" y="152400"/>
            <a:ext cx="1805026" cy="162031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user\Local Settings\Temporary Internet Files\Content.IE5\I3FLN56Z\MC90012838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3962400"/>
            <a:ext cx="2337782" cy="2032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035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students benefit</a:t>
            </a:r>
            <a:endParaRPr lang="en-US" dirty="0"/>
          </a:p>
        </p:txBody>
      </p:sp>
      <p:sp>
        <p:nvSpPr>
          <p:cNvPr id="3" name="Content Placeholder 2"/>
          <p:cNvSpPr>
            <a:spLocks noGrp="1"/>
          </p:cNvSpPr>
          <p:nvPr>
            <p:ph sz="quarter" idx="13"/>
          </p:nvPr>
        </p:nvSpPr>
        <p:spPr/>
        <p:txBody>
          <a:bodyPr/>
          <a:lstStyle/>
          <a:p>
            <a:r>
              <a:rPr lang="en-US" dirty="0"/>
              <a:t>Project-based learning is an instructional method centered on the learner. Instead of using a rigid lesson plan that directs a learner down a specific path of learning outcomes or objectives, project-based learning allows in-depth investigation of a topic worth learning more about (Harris &amp; Katz, 2001</a:t>
            </a:r>
            <a:r>
              <a:rPr lang="en-US" dirty="0" smtClean="0"/>
              <a:t>).</a:t>
            </a:r>
          </a:p>
          <a:p>
            <a:endParaRPr lang="en-US" dirty="0"/>
          </a:p>
          <a:p>
            <a:r>
              <a:rPr lang="en-US" dirty="0" smtClean="0"/>
              <a:t>Learners create  artifacts (i.e. a poem, a play, or a multimedia presentation) to represent what they have learned.</a:t>
            </a:r>
          </a:p>
          <a:p>
            <a:endParaRPr lang="en-US" dirty="0"/>
          </a:p>
          <a:p>
            <a:r>
              <a:rPr lang="en-US" dirty="0" smtClean="0"/>
              <a:t>PBL allows students with different learning styles, abilities, and interests to express themselves in diverse ways.  </a:t>
            </a:r>
          </a:p>
          <a:p>
            <a:endParaRPr lang="en-US" dirty="0"/>
          </a:p>
          <a:p>
            <a:pPr marL="0" indent="0">
              <a:buNone/>
            </a:pPr>
            <a:endParaRPr lang="en-US" dirty="0" smtClean="0"/>
          </a:p>
          <a:p>
            <a:endParaRPr lang="en-US" dirty="0"/>
          </a:p>
          <a:p>
            <a:endParaRPr lang="en-US" dirty="0" smtClean="0"/>
          </a:p>
          <a:p>
            <a:endParaRPr lang="en-US" dirty="0" smtClean="0"/>
          </a:p>
          <a:p>
            <a:pPr marL="0" indent="0">
              <a:buNone/>
            </a:pPr>
            <a:endParaRPr lang="en-US" dirty="0" smtClean="0"/>
          </a:p>
          <a:p>
            <a:pPr marL="0" indent="0">
              <a:buNone/>
            </a:pPr>
            <a:endParaRPr lang="en-US" dirty="0" smtClean="0"/>
          </a:p>
          <a:p>
            <a:pPr marL="0" indent="0">
              <a:buNone/>
            </a:pPr>
            <a:endParaRPr lang="en-US" dirty="0"/>
          </a:p>
        </p:txBody>
      </p:sp>
      <p:pic>
        <p:nvPicPr>
          <p:cNvPr id="1032" name="Picture 8" descr="C:\Documents and Settings\user\Local Settings\Temporary Internet Files\Content.IE5\BQR8CVDI\MC90043320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4648200"/>
            <a:ext cx="3886200" cy="972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02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a:t>
            </a:r>
            <a:r>
              <a:rPr lang="en-US" dirty="0" err="1" smtClean="0"/>
              <a:t>pbl</a:t>
            </a:r>
            <a:endParaRPr lang="en-US" dirty="0"/>
          </a:p>
        </p:txBody>
      </p:sp>
      <p:sp>
        <p:nvSpPr>
          <p:cNvPr id="3" name="Content Placeholder 2"/>
          <p:cNvSpPr>
            <a:spLocks noGrp="1"/>
          </p:cNvSpPr>
          <p:nvPr>
            <p:ph sz="quarter" idx="13"/>
          </p:nvPr>
        </p:nvSpPr>
        <p:spPr/>
        <p:txBody>
          <a:bodyPr/>
          <a:lstStyle/>
          <a:p>
            <a:pPr marL="342900" lvl="1" indent="-342900"/>
            <a:r>
              <a:rPr lang="en-US" dirty="0" smtClean="0"/>
              <a:t>engages </a:t>
            </a:r>
            <a:r>
              <a:rPr lang="en-US" dirty="0"/>
              <a:t>the student and allows the student to connect to the problem thus increasing the student’s motivation </a:t>
            </a:r>
            <a:endParaRPr lang="en-US" dirty="0" smtClean="0"/>
          </a:p>
          <a:p>
            <a:pPr marL="0" lvl="1" indent="0">
              <a:buNone/>
            </a:pPr>
            <a:endParaRPr lang="en-US" dirty="0"/>
          </a:p>
          <a:p>
            <a:pPr marL="342900" lvl="1" indent="-342900"/>
            <a:r>
              <a:rPr lang="en-US" dirty="0" smtClean="0"/>
              <a:t>student </a:t>
            </a:r>
            <a:r>
              <a:rPr lang="en-US" dirty="0"/>
              <a:t>centered and allows constructivist teaching </a:t>
            </a:r>
          </a:p>
          <a:p>
            <a:endParaRPr lang="en-US" dirty="0" smtClean="0"/>
          </a:p>
          <a:p>
            <a:r>
              <a:rPr lang="en-US" dirty="0"/>
              <a:t>authentic because there is no answer to the problem or task </a:t>
            </a:r>
            <a:endParaRPr lang="en-US" dirty="0" smtClean="0"/>
          </a:p>
          <a:p>
            <a:endParaRPr lang="en-US" dirty="0"/>
          </a:p>
          <a:p>
            <a:r>
              <a:rPr lang="en-US" dirty="0"/>
              <a:t>requires the learner to take on more challenging, higher order thinking </a:t>
            </a:r>
            <a:r>
              <a:rPr lang="en-US" dirty="0" smtClean="0"/>
              <a:t>			</a:t>
            </a:r>
          </a:p>
          <a:p>
            <a:pPr marL="0" indent="0">
              <a:buNone/>
            </a:pPr>
            <a:endParaRPr lang="en-US" dirty="0"/>
          </a:p>
          <a:p>
            <a:pPr marL="0" indent="0">
              <a:buNone/>
            </a:pPr>
            <a:endParaRPr lang="en-US" dirty="0"/>
          </a:p>
        </p:txBody>
      </p:sp>
      <p:pic>
        <p:nvPicPr>
          <p:cNvPr id="3074" name="Picture 2" descr="C:\Documents and Settings\user\Local Settings\Temporary Internet Files\Content.IE5\F4MOUXFF\MC90008902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3733800"/>
            <a:ext cx="16002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54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to 21</a:t>
            </a:r>
            <a:r>
              <a:rPr lang="en-US" baseline="30000" dirty="0" smtClean="0"/>
              <a:t>st</a:t>
            </a:r>
            <a:r>
              <a:rPr lang="en-US" dirty="0" smtClean="0"/>
              <a:t> century skills</a:t>
            </a:r>
            <a:endParaRPr lang="en-US" dirty="0"/>
          </a:p>
        </p:txBody>
      </p:sp>
      <p:sp>
        <p:nvSpPr>
          <p:cNvPr id="3" name="Content Placeholder 2"/>
          <p:cNvSpPr>
            <a:spLocks noGrp="1"/>
          </p:cNvSpPr>
          <p:nvPr>
            <p:ph sz="quarter" idx="13"/>
          </p:nvPr>
        </p:nvSpPr>
        <p:spPr/>
        <p:txBody>
          <a:bodyPr/>
          <a:lstStyle/>
          <a:p>
            <a:r>
              <a:rPr lang="en-US" dirty="0" smtClean="0"/>
              <a:t>Critical thinking / problem solving skills</a:t>
            </a:r>
          </a:p>
          <a:p>
            <a:r>
              <a:rPr lang="en-US" dirty="0" smtClean="0"/>
              <a:t>Leadership skills</a:t>
            </a:r>
          </a:p>
          <a:p>
            <a:pPr algn="just"/>
            <a:r>
              <a:rPr lang="en-US" dirty="0" smtClean="0"/>
              <a:t>Communication skills  			</a:t>
            </a:r>
          </a:p>
          <a:p>
            <a:r>
              <a:rPr lang="en-US" dirty="0" smtClean="0"/>
              <a:t>Collaboration skills</a:t>
            </a:r>
          </a:p>
          <a:p>
            <a:r>
              <a:rPr lang="en-US" dirty="0" smtClean="0"/>
              <a:t>Creative thinking skills</a:t>
            </a:r>
          </a:p>
          <a:p>
            <a:r>
              <a:rPr lang="en-US" dirty="0" smtClean="0"/>
              <a:t>Cross-cultural skills</a:t>
            </a:r>
          </a:p>
          <a:p>
            <a:r>
              <a:rPr lang="en-US" dirty="0" smtClean="0"/>
              <a:t>Technology Literacy</a:t>
            </a:r>
          </a:p>
          <a:p>
            <a:r>
              <a:rPr lang="en-US" dirty="0" smtClean="0"/>
              <a:t>Media Literacy</a:t>
            </a:r>
            <a:endParaRPr lang="en-US" dirty="0"/>
          </a:p>
        </p:txBody>
      </p:sp>
      <p:pic>
        <p:nvPicPr>
          <p:cNvPr id="2050" name="Picture 2" descr="C:\Documents and Settings\user\Local Settings\Temporary Internet Files\Content.IE5\YD1040AA\MC90005817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752600"/>
            <a:ext cx="3733800" cy="312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88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for </a:t>
            </a:r>
            <a:r>
              <a:rPr lang="en-US" dirty="0" err="1" smtClean="0"/>
              <a:t>pbl</a:t>
            </a:r>
            <a:endParaRPr lang="en-US" dirty="0"/>
          </a:p>
        </p:txBody>
      </p:sp>
      <p:sp>
        <p:nvSpPr>
          <p:cNvPr id="3" name="Content Placeholder 2"/>
          <p:cNvSpPr>
            <a:spLocks noGrp="1"/>
          </p:cNvSpPr>
          <p:nvPr>
            <p:ph sz="quarter" idx="13"/>
          </p:nvPr>
        </p:nvSpPr>
        <p:spPr/>
        <p:txBody>
          <a:bodyPr/>
          <a:lstStyle/>
          <a:p>
            <a:r>
              <a:rPr lang="en-US" dirty="0" smtClean="0"/>
              <a:t>Introduction  </a:t>
            </a:r>
          </a:p>
          <a:p>
            <a:r>
              <a:rPr lang="en-US" dirty="0" smtClean="0"/>
              <a:t>Task</a:t>
            </a:r>
          </a:p>
          <a:p>
            <a:r>
              <a:rPr lang="en-US" dirty="0" smtClean="0"/>
              <a:t>Resources</a:t>
            </a:r>
          </a:p>
          <a:p>
            <a:r>
              <a:rPr lang="en-US" dirty="0" smtClean="0"/>
              <a:t>Process</a:t>
            </a:r>
          </a:p>
          <a:p>
            <a:r>
              <a:rPr lang="en-US" dirty="0" smtClean="0"/>
              <a:t>Guidance and Scaffolding</a:t>
            </a:r>
          </a:p>
          <a:p>
            <a:r>
              <a:rPr lang="en-US" dirty="0" smtClean="0"/>
              <a:t>Cooperative/Collaborative Learning</a:t>
            </a:r>
          </a:p>
          <a:p>
            <a:r>
              <a:rPr lang="en-US" dirty="0" smtClean="0"/>
              <a:t>Reflection</a:t>
            </a:r>
            <a:endParaRPr lang="en-US" dirty="0"/>
          </a:p>
          <a:p>
            <a:pPr marL="0" indent="0">
              <a:buNone/>
            </a:pPr>
            <a:endParaRPr lang="en-US" dirty="0" smtClean="0"/>
          </a:p>
          <a:p>
            <a:pPr marL="0" indent="0" algn="ctr">
              <a:buNone/>
            </a:pPr>
            <a:endParaRPr lang="en-US" dirty="0"/>
          </a:p>
        </p:txBody>
      </p:sp>
      <p:pic>
        <p:nvPicPr>
          <p:cNvPr id="4098" name="Picture 2" descr="C:\Documents and Settings\user\Local Settings\Temporary Internet Files\Content.IE5\8O82TLNH\MC9002318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1371600"/>
            <a:ext cx="2666246"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758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 nutrition project </a:t>
            </a:r>
            <a:endParaRPr lang="en-US" dirty="0"/>
          </a:p>
        </p:txBody>
      </p:sp>
      <p:sp>
        <p:nvSpPr>
          <p:cNvPr id="3" name="Content Placeholder 2"/>
          <p:cNvSpPr>
            <a:spLocks noGrp="1"/>
          </p:cNvSpPr>
          <p:nvPr>
            <p:ph sz="quarter" idx="13"/>
          </p:nvPr>
        </p:nvSpPr>
        <p:spPr>
          <a:xfrm>
            <a:off x="304800" y="1219200"/>
            <a:ext cx="8458200" cy="4572000"/>
          </a:xfrm>
        </p:spPr>
        <p:txBody>
          <a:bodyPr>
            <a:normAutofit/>
          </a:bodyPr>
          <a:lstStyle/>
          <a:p>
            <a:pPr marL="0" indent="0">
              <a:buNone/>
            </a:pPr>
            <a:r>
              <a:rPr lang="en-US" dirty="0"/>
              <a:t>Americans are a nation that consumes a lot of food, and the continuing rise in obesity rates in the United States and among young people in particular is a troubling issue.  We will work on a project that will look at several aspects of how we consume food and what are the best practices within different economic levels for a healthy eating lifestyle.  After each part of the project, you will be asked to fill out a learning log that will answer in depth a series of essential questions</a:t>
            </a:r>
            <a:r>
              <a:rPr lang="en-US" dirty="0" smtClean="0"/>
              <a:t>.</a:t>
            </a:r>
          </a:p>
          <a:p>
            <a:pPr marL="0" indent="0">
              <a:buNone/>
            </a:pPr>
            <a:r>
              <a:rPr lang="en-US" dirty="0" smtClean="0"/>
              <a:t> </a:t>
            </a:r>
            <a:endParaRPr lang="en-US" dirty="0"/>
          </a:p>
          <a:p>
            <a:r>
              <a:rPr lang="en-US" b="1" u="sng" dirty="0"/>
              <a:t>Part 1: Diet Log</a:t>
            </a:r>
            <a:r>
              <a:rPr lang="en-US" b="1" dirty="0"/>
              <a:t> </a:t>
            </a:r>
            <a:r>
              <a:rPr lang="en-US" dirty="0"/>
              <a:t>– You will keep track of everything that you eat for the course of a week in a Diet Log.  Record what you ate during the course of a day.  Compare what you recorded with the Food Pyramid recommendations by the US Department of Agriculture (</a:t>
            </a:r>
            <a:r>
              <a:rPr lang="en-US" u="sng" dirty="0">
                <a:hlinkClick r:id="rId2"/>
              </a:rPr>
              <a:t>http://www.mypyramid.gov/</a:t>
            </a:r>
            <a:r>
              <a:rPr lang="en-US" dirty="0"/>
              <a:t>).  </a:t>
            </a:r>
          </a:p>
          <a:p>
            <a:pPr marL="0" indent="0">
              <a:buNone/>
            </a:pPr>
            <a:r>
              <a:rPr lang="en-US" b="1" i="1" u="sng" dirty="0" smtClean="0"/>
              <a:t>Essential </a:t>
            </a:r>
            <a:r>
              <a:rPr lang="en-US" b="1" i="1" u="sng" dirty="0"/>
              <a:t>Questions</a:t>
            </a:r>
            <a:r>
              <a:rPr lang="en-US" dirty="0"/>
              <a:t>: </a:t>
            </a:r>
            <a:r>
              <a:rPr lang="en-US" i="1" dirty="0"/>
              <a:t>What is my “typical” diet like? Why is it important to eat the recommended servings from each food group?</a:t>
            </a:r>
            <a:r>
              <a:rPr lang="en-US" dirty="0"/>
              <a:t> </a:t>
            </a:r>
          </a:p>
          <a:p>
            <a:pPr marL="0" indent="0">
              <a:buNone/>
            </a:pPr>
            <a:r>
              <a:rPr lang="en-US" i="1" dirty="0"/>
              <a:t>	</a:t>
            </a:r>
            <a:endParaRPr lang="en-US" dirty="0"/>
          </a:p>
          <a:p>
            <a:pPr marL="0" indent="0" algn="ctr">
              <a:buNone/>
            </a:pPr>
            <a:endParaRPr lang="en-US" dirty="0"/>
          </a:p>
        </p:txBody>
      </p:sp>
      <p:pic>
        <p:nvPicPr>
          <p:cNvPr id="5122" name="Picture 2" descr="C:\Documents and Settings\user\Local Settings\Temporary Internet Files\Content.IE5\YD1040AA\MC90044182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4800600"/>
            <a:ext cx="194627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388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Nutrition project 			</a:t>
            </a:r>
            <a:endParaRPr lang="en-US" dirty="0"/>
          </a:p>
        </p:txBody>
      </p:sp>
      <p:sp>
        <p:nvSpPr>
          <p:cNvPr id="3" name="Content Placeholder 2"/>
          <p:cNvSpPr>
            <a:spLocks noGrp="1"/>
          </p:cNvSpPr>
          <p:nvPr>
            <p:ph sz="quarter" idx="13"/>
          </p:nvPr>
        </p:nvSpPr>
        <p:spPr>
          <a:xfrm>
            <a:off x="609600" y="1600200"/>
            <a:ext cx="7924800" cy="4267200"/>
          </a:xfrm>
        </p:spPr>
        <p:txBody>
          <a:bodyPr/>
          <a:lstStyle/>
          <a:p>
            <a:r>
              <a:rPr lang="en-US" b="1" u="sng" dirty="0"/>
              <a:t>Part 2: Making Choices in a Crowded Field</a:t>
            </a:r>
            <a:r>
              <a:rPr lang="en-US" dirty="0"/>
              <a:t> – Students will observe the number of commercials that they see during an hour of television on a log that will focus on the advertiser, the intended audience and methods used to sell the product.  </a:t>
            </a:r>
          </a:p>
          <a:p>
            <a:pPr marL="0" indent="0">
              <a:buNone/>
            </a:pPr>
            <a:r>
              <a:rPr lang="en-US" b="1" i="1" u="sng" dirty="0"/>
              <a:t>Essential Questions</a:t>
            </a:r>
            <a:r>
              <a:rPr lang="en-US" i="1" u="sng" dirty="0"/>
              <a:t>:</a:t>
            </a:r>
            <a:r>
              <a:rPr lang="en-US" dirty="0"/>
              <a:t> </a:t>
            </a:r>
            <a:r>
              <a:rPr lang="en-US" i="1" dirty="0"/>
              <a:t>What influences my decisions on the food choices that I make? How would I “advertise” a healthier way of eating</a:t>
            </a:r>
            <a:r>
              <a:rPr lang="en-US" i="1" dirty="0" smtClean="0"/>
              <a:t>?</a:t>
            </a:r>
          </a:p>
          <a:p>
            <a:pPr marL="0" indent="0">
              <a:buNone/>
            </a:pPr>
            <a:endParaRPr lang="en-US" i="1" dirty="0"/>
          </a:p>
          <a:p>
            <a:r>
              <a:rPr lang="en-US" b="1" u="sng" dirty="0"/>
              <a:t>Part 3: Planning a Healthy Diet</a:t>
            </a:r>
            <a:r>
              <a:rPr lang="en-US" dirty="0"/>
              <a:t> – Each student will be placed in a small group that will be given a “budget” to shop for food that will be used to plan a week of meals for the group that meets the standards of the USDA’s daily food pyramid.  Each day’s meals should meet nutritional guidelines and also stay under 30% fat content.  </a:t>
            </a:r>
          </a:p>
          <a:p>
            <a:pPr marL="0" indent="0">
              <a:buNone/>
            </a:pPr>
            <a:r>
              <a:rPr lang="en-US" b="1" i="1" u="sng" dirty="0"/>
              <a:t>Essential Questions</a:t>
            </a:r>
            <a:r>
              <a:rPr lang="en-US" i="1" u="sng" dirty="0"/>
              <a:t>:</a:t>
            </a:r>
            <a:r>
              <a:rPr lang="en-US" i="1" dirty="0"/>
              <a:t> How do I plan a nutritious and healthy meal? What are the factors that influence meal planning?</a:t>
            </a:r>
            <a:endParaRPr lang="en-US" dirty="0"/>
          </a:p>
          <a:p>
            <a:pPr marL="0" indent="0">
              <a:buNone/>
            </a:pPr>
            <a:endParaRPr lang="en-US" i="1" dirty="0" smtClean="0"/>
          </a:p>
          <a:p>
            <a:pPr marL="0" indent="0">
              <a:buNone/>
            </a:pPr>
            <a:endParaRPr lang="en-US" i="1" dirty="0"/>
          </a:p>
          <a:p>
            <a:pPr marL="0" indent="0">
              <a:buNone/>
            </a:pPr>
            <a:endParaRPr lang="en-US" dirty="0"/>
          </a:p>
        </p:txBody>
      </p:sp>
      <p:pic>
        <p:nvPicPr>
          <p:cNvPr id="6147" name="Picture 3" descr="C:\Documents and Settings\user\Local Settings\Temporary Internet Files\Content.IE5\UIN0W1UY\MC90035905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240922"/>
            <a:ext cx="2057400" cy="1413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207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34400" cy="609600"/>
          </a:xfrm>
        </p:spPr>
        <p:txBody>
          <a:bodyPr/>
          <a:lstStyle/>
          <a:p>
            <a:r>
              <a:rPr lang="en-US" dirty="0" smtClean="0"/>
              <a:t>rubric</a:t>
            </a:r>
            <a:endParaRPr lang="en-US" dirty="0"/>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520769734"/>
              </p:ext>
            </p:extLst>
          </p:nvPr>
        </p:nvGraphicFramePr>
        <p:xfrm>
          <a:off x="13063" y="609600"/>
          <a:ext cx="9130937" cy="6621127"/>
        </p:xfrm>
        <a:graphic>
          <a:graphicData uri="http://schemas.openxmlformats.org/drawingml/2006/table">
            <a:tbl>
              <a:tblPr firstRow="1" bandRow="1">
                <a:tableStyleId>{5C22544A-7EE6-4342-B048-85BDC9FD1C3A}</a:tableStyleId>
              </a:tblPr>
              <a:tblGrid>
                <a:gridCol w="1511300"/>
                <a:gridCol w="1511300"/>
                <a:gridCol w="1511300"/>
                <a:gridCol w="1511300"/>
                <a:gridCol w="1511300"/>
                <a:gridCol w="1574437"/>
              </a:tblGrid>
              <a:tr h="685800">
                <a:tc>
                  <a:txBody>
                    <a:bodyPr/>
                    <a:lstStyle/>
                    <a:p>
                      <a:endParaRPr lang="en-US" dirty="0"/>
                    </a:p>
                  </a:txBody>
                  <a:tcPr/>
                </a:tc>
                <a:tc>
                  <a:txBody>
                    <a:bodyPr/>
                    <a:lstStyle/>
                    <a:p>
                      <a:pPr algn="ctr"/>
                      <a:r>
                        <a:rPr lang="en-US" dirty="0" smtClean="0"/>
                        <a:t>Beginning</a:t>
                      </a:r>
                    </a:p>
                    <a:p>
                      <a:pPr algn="ctr"/>
                      <a:r>
                        <a:rPr lang="en-US" dirty="0" smtClean="0"/>
                        <a:t>1</a:t>
                      </a:r>
                      <a:endParaRPr lang="en-US" dirty="0"/>
                    </a:p>
                  </a:txBody>
                  <a:tcPr/>
                </a:tc>
                <a:tc>
                  <a:txBody>
                    <a:bodyPr/>
                    <a:lstStyle/>
                    <a:p>
                      <a:pPr algn="ctr"/>
                      <a:r>
                        <a:rPr lang="en-US" dirty="0" smtClean="0"/>
                        <a:t>Developing</a:t>
                      </a:r>
                    </a:p>
                    <a:p>
                      <a:pPr algn="ctr"/>
                      <a:r>
                        <a:rPr lang="en-US" dirty="0" smtClean="0"/>
                        <a:t>2</a:t>
                      </a:r>
                      <a:endParaRPr lang="en-US" dirty="0"/>
                    </a:p>
                  </a:txBody>
                  <a:tcPr/>
                </a:tc>
                <a:tc>
                  <a:txBody>
                    <a:bodyPr/>
                    <a:lstStyle/>
                    <a:p>
                      <a:pPr algn="ctr"/>
                      <a:r>
                        <a:rPr lang="en-US" dirty="0" smtClean="0"/>
                        <a:t>Accomplished</a:t>
                      </a:r>
                    </a:p>
                    <a:p>
                      <a:pPr algn="ctr"/>
                      <a:r>
                        <a:rPr lang="en-US" dirty="0" smtClean="0"/>
                        <a:t>3</a:t>
                      </a:r>
                      <a:endParaRPr lang="en-US" dirty="0"/>
                    </a:p>
                  </a:txBody>
                  <a:tcPr/>
                </a:tc>
                <a:tc>
                  <a:txBody>
                    <a:bodyPr/>
                    <a:lstStyle/>
                    <a:p>
                      <a:pPr algn="ctr"/>
                      <a:r>
                        <a:rPr lang="en-US" dirty="0" smtClean="0"/>
                        <a:t>Exemplary</a:t>
                      </a:r>
                    </a:p>
                    <a:p>
                      <a:pPr algn="ctr"/>
                      <a:r>
                        <a:rPr lang="en-US" dirty="0" smtClean="0"/>
                        <a:t>4</a:t>
                      </a:r>
                      <a:endParaRPr lang="en-US" dirty="0"/>
                    </a:p>
                  </a:txBody>
                  <a:tcPr/>
                </a:tc>
                <a:tc>
                  <a:txBody>
                    <a:bodyPr/>
                    <a:lstStyle/>
                    <a:p>
                      <a:pPr algn="ctr"/>
                      <a:r>
                        <a:rPr lang="en-US" dirty="0" smtClean="0"/>
                        <a:t>Score</a:t>
                      </a:r>
                      <a:endParaRPr lang="en-US" dirty="0"/>
                    </a:p>
                  </a:txBody>
                  <a:tcPr/>
                </a:tc>
              </a:tr>
              <a:tr h="1202333">
                <a:tc>
                  <a:txBody>
                    <a:bodyPr/>
                    <a:lstStyle/>
                    <a:p>
                      <a:endParaRPr lang="en-US" dirty="0" smtClean="0"/>
                    </a:p>
                    <a:p>
                      <a:r>
                        <a:rPr lang="en-US" sz="1800" b="1" kern="1200" dirty="0" smtClean="0">
                          <a:solidFill>
                            <a:schemeClr val="dk1"/>
                          </a:solidFill>
                          <a:effectLst/>
                          <a:latin typeface="+mn-lt"/>
                          <a:ea typeface="+mn-ea"/>
                          <a:cs typeface="+mn-cs"/>
                        </a:rPr>
                        <a:t>Research and Recording</a:t>
                      </a:r>
                      <a:endParaRPr lang="en-US" dirty="0" smtClean="0"/>
                    </a:p>
                    <a:p>
                      <a:endParaRPr lang="en-US" dirty="0"/>
                    </a:p>
                  </a:txBody>
                  <a:tcPr/>
                </a:tc>
                <a:tc>
                  <a:txBody>
                    <a:bodyPr/>
                    <a:lstStyle/>
                    <a:p>
                      <a:pPr marL="0" marR="0">
                        <a:lnSpc>
                          <a:spcPct val="115000"/>
                        </a:lnSpc>
                        <a:spcBef>
                          <a:spcPts val="0"/>
                        </a:spcBef>
                        <a:spcAft>
                          <a:spcPts val="0"/>
                        </a:spcAft>
                      </a:pPr>
                      <a:r>
                        <a:rPr lang="en-US" sz="1000" dirty="0">
                          <a:effectLst/>
                          <a:latin typeface="Calibri"/>
                          <a:ea typeface="Calibri"/>
                          <a:cs typeface="Times New Roman"/>
                        </a:rPr>
                        <a:t>Student regularly recorded data inaccurately or not recorded at all.</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T="0" marB="8890"/>
                </a:tc>
                <a:tc>
                  <a:txBody>
                    <a:bodyPr/>
                    <a:lstStyle/>
                    <a:p>
                      <a:pPr marL="0" marR="0">
                        <a:lnSpc>
                          <a:spcPct val="115000"/>
                        </a:lnSpc>
                        <a:spcBef>
                          <a:spcPts val="0"/>
                        </a:spcBef>
                        <a:spcAft>
                          <a:spcPts val="0"/>
                        </a:spcAft>
                      </a:pPr>
                      <a:r>
                        <a:rPr lang="en-US" sz="1000" dirty="0">
                          <a:effectLst/>
                          <a:latin typeface="Calibri"/>
                          <a:ea typeface="Calibri"/>
                          <a:cs typeface="Times New Roman"/>
                        </a:rPr>
                        <a:t>Student  occasionally recorded data in inappropriate formats or data inaccurately recorded.</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T="0" marB="8890"/>
                </a:tc>
                <a:tc>
                  <a:txBody>
                    <a:bodyPr/>
                    <a:lstStyle/>
                    <a:p>
                      <a:pPr marL="0" marR="0">
                        <a:lnSpc>
                          <a:spcPct val="115000"/>
                        </a:lnSpc>
                        <a:spcBef>
                          <a:spcPts val="0"/>
                        </a:spcBef>
                        <a:spcAft>
                          <a:spcPts val="0"/>
                        </a:spcAft>
                      </a:pPr>
                      <a:r>
                        <a:rPr lang="en-US" sz="1000" dirty="0">
                          <a:effectLst/>
                          <a:latin typeface="Calibri"/>
                          <a:ea typeface="Calibri"/>
                          <a:cs typeface="Times New Roman"/>
                        </a:rPr>
                        <a:t>Student recorded data in an appropriate format.</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T="0" marB="8890"/>
                </a:tc>
                <a:tc>
                  <a:txBody>
                    <a:bodyPr/>
                    <a:lstStyle/>
                    <a:p>
                      <a:pPr marL="0" marR="0">
                        <a:lnSpc>
                          <a:spcPct val="115000"/>
                        </a:lnSpc>
                        <a:spcBef>
                          <a:spcPts val="0"/>
                        </a:spcBef>
                        <a:spcAft>
                          <a:spcPts val="0"/>
                        </a:spcAft>
                      </a:pPr>
                      <a:r>
                        <a:rPr lang="en-US" sz="1000" dirty="0">
                          <a:effectLst/>
                          <a:latin typeface="Calibri"/>
                          <a:ea typeface="Calibri"/>
                          <a:cs typeface="Times New Roman"/>
                        </a:rPr>
                        <a:t>Student neatly recorded data presented in appropriate formats such as outlines, databases, charts and graphs.</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T="0" marB="8890"/>
                </a:tc>
                <a:tc>
                  <a:txBody>
                    <a:bodyPr/>
                    <a:lstStyle/>
                    <a:p>
                      <a:pPr algn="ctr"/>
                      <a:r>
                        <a:rPr lang="en-US" b="1" dirty="0" smtClean="0"/>
                        <a:t>4</a:t>
                      </a:r>
                    </a:p>
                    <a:p>
                      <a:pPr algn="l"/>
                      <a:r>
                        <a:rPr lang="en-US" sz="1400" b="1" dirty="0" smtClean="0">
                          <a:solidFill>
                            <a:srgbClr val="FF0000"/>
                          </a:solidFill>
                        </a:rPr>
                        <a:t>Data collection very well organized</a:t>
                      </a:r>
                      <a:endParaRPr lang="en-US" sz="1400" b="1" dirty="0">
                        <a:solidFill>
                          <a:srgbClr val="FF0000"/>
                        </a:solidFill>
                      </a:endParaRPr>
                    </a:p>
                  </a:txBody>
                  <a:tcPr/>
                </a:tc>
              </a:tr>
              <a:tr h="1573742">
                <a:tc>
                  <a:txBody>
                    <a:bodyPr/>
                    <a:lstStyle/>
                    <a:p>
                      <a:endParaRPr lang="en-US" dirty="0" smtClean="0"/>
                    </a:p>
                    <a:p>
                      <a:r>
                        <a:rPr lang="en-US" sz="1800" b="1" kern="1200" dirty="0" smtClean="0">
                          <a:solidFill>
                            <a:schemeClr val="dk1"/>
                          </a:solidFill>
                          <a:effectLst/>
                          <a:latin typeface="+mn-lt"/>
                          <a:ea typeface="+mn-ea"/>
                          <a:cs typeface="+mn-cs"/>
                        </a:rPr>
                        <a:t>Participation</a:t>
                      </a:r>
                      <a:endParaRPr lang="en-US" dirty="0" smtClean="0"/>
                    </a:p>
                    <a:p>
                      <a:endParaRPr lang="en-US" dirty="0"/>
                    </a:p>
                  </a:txBody>
                  <a:tcPr/>
                </a:tc>
                <a:tc>
                  <a:txBody>
                    <a:bodyPr/>
                    <a:lstStyle/>
                    <a:p>
                      <a:pPr marL="0" marR="0">
                        <a:lnSpc>
                          <a:spcPct val="115000"/>
                        </a:lnSpc>
                        <a:spcBef>
                          <a:spcPts val="0"/>
                        </a:spcBef>
                        <a:spcAft>
                          <a:spcPts val="0"/>
                        </a:spcAft>
                      </a:pPr>
                      <a:r>
                        <a:rPr lang="en-US" sz="1000" dirty="0">
                          <a:effectLst/>
                          <a:latin typeface="Calibri"/>
                          <a:ea typeface="Calibri"/>
                          <a:cs typeface="Times New Roman"/>
                        </a:rPr>
                        <a:t>Student did not participate in class discussions and  did not offer any insight or opinion in a small group setting.</a:t>
                      </a:r>
                      <a:endParaRPr lang="en-US" sz="1100" dirty="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participated in class or in small group settings but not in both.  Student did not contribute often.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participated in class discussions and in small group work most of the time.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dirty="0">
                          <a:effectLst/>
                          <a:latin typeface="Calibri"/>
                          <a:ea typeface="Calibri"/>
                          <a:cs typeface="Times New Roman"/>
                        </a:rPr>
                        <a:t>Student made effective contributions to class discussions and to work in small groups.  Student is able to listen to what is being said by others and to respond in a helpful manner.  </a:t>
                      </a:r>
                      <a:endParaRPr lang="en-US" sz="1100" dirty="0">
                        <a:effectLst/>
                        <a:latin typeface="Calibri"/>
                        <a:ea typeface="Calibri"/>
                        <a:cs typeface="Times New Roman"/>
                      </a:endParaRPr>
                    </a:p>
                  </a:txBody>
                  <a:tcPr marT="0" marB="8890"/>
                </a:tc>
                <a:tc>
                  <a:txBody>
                    <a:bodyPr/>
                    <a:lstStyle/>
                    <a:p>
                      <a:pPr algn="ctr"/>
                      <a:r>
                        <a:rPr lang="en-US" b="1" dirty="0" smtClean="0"/>
                        <a:t>4</a:t>
                      </a:r>
                    </a:p>
                    <a:p>
                      <a:pPr algn="l"/>
                      <a:r>
                        <a:rPr lang="en-US" sz="1400" b="1" dirty="0" smtClean="0">
                          <a:solidFill>
                            <a:srgbClr val="FF0000"/>
                          </a:solidFill>
                        </a:rPr>
                        <a:t>Great</a:t>
                      </a:r>
                      <a:r>
                        <a:rPr lang="en-US" sz="1400" b="1" baseline="0" dirty="0" smtClean="0">
                          <a:solidFill>
                            <a:srgbClr val="FF0000"/>
                          </a:solidFill>
                        </a:rPr>
                        <a:t> team player; excellent job taking on leadership role</a:t>
                      </a:r>
                      <a:endParaRPr lang="en-US" sz="1400" b="1" dirty="0">
                        <a:solidFill>
                          <a:srgbClr val="FF0000"/>
                        </a:solidFill>
                      </a:endParaRPr>
                    </a:p>
                  </a:txBody>
                  <a:tcPr/>
                </a:tc>
              </a:tr>
              <a:tr h="1082530">
                <a:tc>
                  <a:txBody>
                    <a:bodyPr/>
                    <a:lstStyle/>
                    <a:p>
                      <a:endParaRPr lang="en-US" dirty="0" smtClean="0"/>
                    </a:p>
                    <a:p>
                      <a:endParaRPr lang="en-US" dirty="0" smtClean="0"/>
                    </a:p>
                    <a:p>
                      <a:r>
                        <a:rPr lang="en-US" sz="1800" b="1" kern="1200" dirty="0" smtClean="0">
                          <a:solidFill>
                            <a:schemeClr val="dk1"/>
                          </a:solidFill>
                          <a:effectLst/>
                          <a:latin typeface="+mn-lt"/>
                          <a:ea typeface="+mn-ea"/>
                          <a:cs typeface="+mn-cs"/>
                        </a:rPr>
                        <a:t>Goal Management</a:t>
                      </a:r>
                      <a:endParaRPr lang="en-US" dirty="0"/>
                    </a:p>
                  </a:txBody>
                  <a:tcPr/>
                </a:tc>
                <a:tc>
                  <a:txBody>
                    <a:bodyPr/>
                    <a:lstStyle/>
                    <a:p>
                      <a:pPr marL="0" marR="0">
                        <a:lnSpc>
                          <a:spcPct val="115000"/>
                        </a:lnSpc>
                        <a:spcBef>
                          <a:spcPts val="0"/>
                        </a:spcBef>
                        <a:spcAft>
                          <a:spcPts val="0"/>
                        </a:spcAft>
                      </a:pPr>
                      <a:r>
                        <a:rPr lang="en-US" sz="1000" dirty="0">
                          <a:effectLst/>
                          <a:latin typeface="Calibri"/>
                          <a:ea typeface="Calibri"/>
                          <a:cs typeface="Times New Roman"/>
                        </a:rPr>
                        <a:t>Student did not able meet any of the due dates or </a:t>
                      </a:r>
                      <a:r>
                        <a:rPr lang="en-US" sz="1000" dirty="0" smtClean="0">
                          <a:effectLst/>
                          <a:latin typeface="Calibri"/>
                          <a:ea typeface="Calibri"/>
                          <a:cs typeface="Times New Roman"/>
                        </a:rPr>
                        <a:t> </a:t>
                      </a:r>
                      <a:r>
                        <a:rPr lang="en-US" sz="1000" dirty="0">
                          <a:effectLst/>
                          <a:latin typeface="Calibri"/>
                          <a:ea typeface="Calibri"/>
                          <a:cs typeface="Times New Roman"/>
                        </a:rPr>
                        <a:t>complete the project.</a:t>
                      </a:r>
                      <a:endParaRPr lang="en-US" sz="1100" dirty="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met some of the teacher’s due dates, but fell behind and missed a few dates.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met due dates recommended to him/her by the teacher on time.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1000"/>
                        </a:spcAft>
                      </a:pPr>
                      <a:r>
                        <a:rPr lang="en-US" sz="1000" dirty="0">
                          <a:effectLst/>
                          <a:latin typeface="Calibri"/>
                          <a:ea typeface="Calibri"/>
                          <a:cs typeface="Times New Roman"/>
                        </a:rPr>
                        <a:t>Student used a personal assessment of past performance to set and meet all of the parts of the project in a timely manner.</a:t>
                      </a:r>
                      <a:endParaRPr lang="en-US" sz="1100" dirty="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p>
                      <a:pPr marL="0" marR="0">
                        <a:lnSpc>
                          <a:spcPct val="115000"/>
                        </a:lnSpc>
                        <a:spcBef>
                          <a:spcPts val="0"/>
                        </a:spcBef>
                        <a:spcAft>
                          <a:spcPts val="0"/>
                        </a:spcAft>
                      </a:pPr>
                      <a:r>
                        <a:rPr lang="en-US" sz="1100" dirty="0">
                          <a:effectLst/>
                          <a:latin typeface="Calibri"/>
                          <a:ea typeface="Calibri"/>
                          <a:cs typeface="Times New Roman"/>
                        </a:rPr>
                        <a:t> </a:t>
                      </a:r>
                    </a:p>
                  </a:txBody>
                  <a:tcPr marT="0" marB="8890"/>
                </a:tc>
                <a:tc>
                  <a:txBody>
                    <a:bodyPr/>
                    <a:lstStyle/>
                    <a:p>
                      <a:pPr algn="ctr"/>
                      <a:r>
                        <a:rPr lang="en-US" b="1" dirty="0" smtClean="0"/>
                        <a:t>4</a:t>
                      </a:r>
                    </a:p>
                    <a:p>
                      <a:pPr algn="l"/>
                      <a:r>
                        <a:rPr lang="en-US" sz="1400" b="1" dirty="0" smtClean="0">
                          <a:solidFill>
                            <a:srgbClr val="FF0000"/>
                          </a:solidFill>
                        </a:rPr>
                        <a:t>Excellent</a:t>
                      </a:r>
                      <a:r>
                        <a:rPr lang="en-US" sz="1400" b="1" baseline="0" dirty="0" smtClean="0">
                          <a:solidFill>
                            <a:srgbClr val="FF0000"/>
                          </a:solidFill>
                        </a:rPr>
                        <a:t> job meeting deadlines; two thumbs up for submitting work early </a:t>
                      </a:r>
                      <a:endParaRPr lang="en-US" sz="1400" b="1" dirty="0">
                        <a:solidFill>
                          <a:srgbClr val="FF0000"/>
                        </a:solidFill>
                      </a:endParaRPr>
                    </a:p>
                  </a:txBody>
                  <a:tcPr/>
                </a:tc>
              </a:tr>
              <a:tr h="1537316">
                <a:tc>
                  <a:txBody>
                    <a:bodyPr/>
                    <a:lstStyle/>
                    <a:p>
                      <a:endParaRPr lang="en-US" dirty="0" smtClean="0"/>
                    </a:p>
                    <a:p>
                      <a:endParaRPr lang="en-US" dirty="0" smtClean="0"/>
                    </a:p>
                    <a:p>
                      <a:r>
                        <a:rPr lang="en-US" sz="1800" b="1" kern="1200" dirty="0" smtClean="0">
                          <a:solidFill>
                            <a:schemeClr val="dk1"/>
                          </a:solidFill>
                          <a:effectLst/>
                          <a:latin typeface="+mn-lt"/>
                          <a:ea typeface="+mn-ea"/>
                          <a:cs typeface="+mn-cs"/>
                        </a:rPr>
                        <a:t>Reflection</a:t>
                      </a:r>
                      <a:endParaRPr lang="en-US" dirty="0"/>
                    </a:p>
                  </a:txBody>
                  <a:tcPr/>
                </a:tc>
                <a:tc>
                  <a:txBody>
                    <a:bodyPr/>
                    <a:lstStyle/>
                    <a:p>
                      <a:pPr marL="0" marR="0">
                        <a:lnSpc>
                          <a:spcPct val="115000"/>
                        </a:lnSpc>
                        <a:spcBef>
                          <a:spcPts val="0"/>
                        </a:spcBef>
                        <a:spcAft>
                          <a:spcPts val="0"/>
                        </a:spcAft>
                      </a:pPr>
                      <a:r>
                        <a:rPr lang="en-US" sz="1000" dirty="0">
                          <a:effectLst/>
                          <a:latin typeface="Calibri"/>
                          <a:ea typeface="Calibri"/>
                          <a:cs typeface="Times New Roman"/>
                        </a:rPr>
                        <a:t>Student did not write about the information that I was gathered and how it relates to his/her learning.  Student can answer very few of the essential questions in vague and unclear ways.  </a:t>
                      </a:r>
                      <a:endParaRPr lang="en-US" sz="1100" dirty="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has difficulty in analyzing information and how it relates to the learning experience.  Student may be able to answer some of the essential questions of the project, but only in the simplest sense.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a:effectLst/>
                          <a:latin typeface="Calibri"/>
                          <a:ea typeface="Calibri"/>
                          <a:cs typeface="Times New Roman"/>
                        </a:rPr>
                        <a:t>Student is able to analyze information and to write about what he/she has learned from their experience.  Student can answer the essential questions in a limited way.  </a:t>
                      </a:r>
                      <a:endParaRPr lang="en-US" sz="1100">
                        <a:effectLst/>
                        <a:latin typeface="Calibri"/>
                        <a:ea typeface="Calibri"/>
                        <a:cs typeface="Times New Roman"/>
                      </a:endParaRPr>
                    </a:p>
                  </a:txBody>
                  <a:tcPr marT="0" marB="8890"/>
                </a:tc>
                <a:tc>
                  <a:txBody>
                    <a:bodyPr/>
                    <a:lstStyle/>
                    <a:p>
                      <a:pPr marL="0" marR="0">
                        <a:lnSpc>
                          <a:spcPct val="115000"/>
                        </a:lnSpc>
                        <a:spcBef>
                          <a:spcPts val="0"/>
                        </a:spcBef>
                        <a:spcAft>
                          <a:spcPts val="0"/>
                        </a:spcAft>
                      </a:pPr>
                      <a:r>
                        <a:rPr lang="en-US" sz="1000" dirty="0">
                          <a:effectLst/>
                          <a:latin typeface="Calibri"/>
                          <a:ea typeface="Calibri"/>
                          <a:cs typeface="Times New Roman"/>
                        </a:rPr>
                        <a:t>Student analyzes their learning experience and writes about the way in which their learning connects to what they believed before the experience.  </a:t>
                      </a:r>
                      <a:r>
                        <a:rPr lang="en-US" sz="1000" dirty="0" smtClean="0">
                          <a:effectLst/>
                          <a:latin typeface="Calibri"/>
                          <a:ea typeface="Calibri"/>
                          <a:cs typeface="Times New Roman"/>
                        </a:rPr>
                        <a:t>No</a:t>
                      </a:r>
                      <a:r>
                        <a:rPr lang="en-US" sz="1000" baseline="0" dirty="0" smtClean="0">
                          <a:effectLst/>
                          <a:latin typeface="Calibri"/>
                          <a:ea typeface="Calibri"/>
                          <a:cs typeface="Times New Roman"/>
                        </a:rPr>
                        <a:t> grammatical mistakes in student writing.</a:t>
                      </a:r>
                      <a:endParaRPr lang="en-US" sz="1100" dirty="0">
                        <a:effectLst/>
                        <a:latin typeface="Calibri"/>
                        <a:ea typeface="Calibri"/>
                        <a:cs typeface="Times New Roman"/>
                      </a:endParaRPr>
                    </a:p>
                  </a:txBody>
                  <a:tcPr marT="0" marB="8890"/>
                </a:tc>
                <a:tc>
                  <a:txBody>
                    <a:bodyPr/>
                    <a:lstStyle/>
                    <a:p>
                      <a:pPr algn="ctr"/>
                      <a:r>
                        <a:rPr lang="en-US" b="1" dirty="0" smtClean="0"/>
                        <a:t>3</a:t>
                      </a:r>
                    </a:p>
                    <a:p>
                      <a:pPr algn="l"/>
                      <a:r>
                        <a:rPr lang="en-US" sz="1400" b="1" dirty="0" smtClean="0">
                          <a:solidFill>
                            <a:srgbClr val="FF0000"/>
                          </a:solidFill>
                        </a:rPr>
                        <a:t>Ideas</a:t>
                      </a:r>
                      <a:r>
                        <a:rPr lang="en-US" sz="1400" b="1" baseline="0" dirty="0" smtClean="0">
                          <a:solidFill>
                            <a:srgbClr val="FF0000"/>
                          </a:solidFill>
                        </a:rPr>
                        <a:t> are clear; make sure  you proofread next time</a:t>
                      </a:r>
                      <a:endParaRPr lang="en-US" sz="1400" b="1" dirty="0">
                        <a:solidFill>
                          <a:srgbClr val="FF0000"/>
                        </a:solidFill>
                      </a:endParaRPr>
                    </a:p>
                  </a:txBody>
                  <a:tcPr/>
                </a:tc>
              </a:tr>
            </a:tbl>
          </a:graphicData>
        </a:graphic>
      </p:graphicFrame>
    </p:spTree>
    <p:extLst>
      <p:ext uri="{BB962C8B-B14F-4D97-AF65-F5344CB8AC3E}">
        <p14:creationId xmlns:p14="http://schemas.microsoft.com/office/powerpoint/2010/main" val="2832304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691</TotalTime>
  <Words>1391</Words>
  <Application>Microsoft Office PowerPoint</Application>
  <PresentationFormat>On-screen Show (4:3)</PresentationFormat>
  <Paragraphs>155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Horizon</vt:lpstr>
      <vt:lpstr>Project Based Learning</vt:lpstr>
      <vt:lpstr>   Project Based Learning…What is it?</vt:lpstr>
      <vt:lpstr>How students benefit</vt:lpstr>
      <vt:lpstr>Why  use pbl</vt:lpstr>
      <vt:lpstr>Connection to 21st century skills</vt:lpstr>
      <vt:lpstr>stages for pbl</vt:lpstr>
      <vt:lpstr>Example 1 – nutrition project </vt:lpstr>
      <vt:lpstr>Nutrition project    </vt:lpstr>
      <vt:lpstr>rubric</vt:lpstr>
      <vt:lpstr>Example 2 – Global Warming</vt:lpstr>
      <vt:lpstr>Example 3 – schools for the future</vt:lpstr>
      <vt:lpstr>Example 4 – Composting: why bother?</vt:lpstr>
      <vt:lpstr>summary</vt:lpstr>
      <vt:lpstr>Questions     </vt:lpstr>
      <vt:lpstr>Resources      </vt:lpstr>
    </vt:vector>
  </TitlesOfParts>
  <Company>none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Based Learning</dc:title>
  <dc:creator>Tenesha</dc:creator>
  <cp:lastModifiedBy>Tenesha</cp:lastModifiedBy>
  <cp:revision>45</cp:revision>
  <dcterms:created xsi:type="dcterms:W3CDTF">2011-03-08T03:03:00Z</dcterms:created>
  <dcterms:modified xsi:type="dcterms:W3CDTF">2011-04-21T02:59:54Z</dcterms:modified>
</cp:coreProperties>
</file>