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handoutMasterIdLst>
    <p:handoutMasterId r:id="rId18"/>
  </p:handoutMasterIdLst>
  <p:sldIdLst>
    <p:sldId id="256" r:id="rId2"/>
    <p:sldId id="270" r:id="rId3"/>
    <p:sldId id="257" r:id="rId4"/>
    <p:sldId id="258" r:id="rId5"/>
    <p:sldId id="259" r:id="rId6"/>
    <p:sldId id="260" r:id="rId7"/>
    <p:sldId id="261" r:id="rId8"/>
    <p:sldId id="262" r:id="rId9"/>
    <p:sldId id="269" r:id="rId10"/>
    <p:sldId id="263" r:id="rId11"/>
    <p:sldId id="264" r:id="rId12"/>
    <p:sldId id="265" r:id="rId13"/>
    <p:sldId id="266" r:id="rId14"/>
    <p:sldId id="268" r:id="rId15"/>
    <p:sldId id="271"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9" autoAdjust="0"/>
    <p:restoredTop sz="94640" autoAdjust="0"/>
  </p:normalViewPr>
  <p:slideViewPr>
    <p:cSldViewPr>
      <p:cViewPr>
        <p:scale>
          <a:sx n="77" d="100"/>
          <a:sy n="77" d="100"/>
        </p:scale>
        <p:origin x="-336" y="-78"/>
      </p:cViewPr>
      <p:guideLst>
        <p:guide orient="horz" pos="2160"/>
        <p:guide pos="2880"/>
      </p:guideLst>
    </p:cSldViewPr>
  </p:slideViewPr>
  <p:outlineViewPr>
    <p:cViewPr>
      <p:scale>
        <a:sx n="33" d="100"/>
        <a:sy n="33" d="100"/>
      </p:scale>
      <p:origin x="24" y="0"/>
    </p:cViewPr>
  </p:outlineViewPr>
  <p:notesTextViewPr>
    <p:cViewPr>
      <p:scale>
        <a:sx n="1" d="1"/>
        <a:sy n="1" d="1"/>
      </p:scale>
      <p:origin x="0" y="0"/>
    </p:cViewPr>
  </p:notesTextViewPr>
  <p:notesViewPr>
    <p:cSldViewPr>
      <p:cViewPr varScale="1">
        <p:scale>
          <a:sx n="83" d="100"/>
          <a:sy n="83" d="100"/>
        </p:scale>
        <p:origin x="-1992" y="-7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5527932-1C5D-4FB6-B17B-AA5EE4B2C1D2}" type="slidenum">
              <a:rPr lang="en-US" smtClean="0"/>
              <a:pPr/>
              <a:t>‹#›</a:t>
            </a:fld>
            <a:endParaRPr lang="en-US" dirty="0"/>
          </a:p>
        </p:txBody>
      </p:sp>
      <p:sp>
        <p:nvSpPr>
          <p:cNvPr id="6" name="Date Placeholder 5"/>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1CF55D2-6FAB-4A5D-8812-D7E3BD007EE5}" type="datetimeFigureOut">
              <a:rPr lang="en-US" smtClean="0"/>
              <a:pPr/>
              <a:t>3/23/2011</a:t>
            </a:fld>
            <a:endParaRPr lang="en-US" dirty="0"/>
          </a:p>
        </p:txBody>
      </p:sp>
    </p:spTree>
    <p:extLst>
      <p:ext uri="{BB962C8B-B14F-4D97-AF65-F5344CB8AC3E}">
        <p14:creationId xmlns:p14="http://schemas.microsoft.com/office/powerpoint/2010/main" xmlns="" val="12492937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E30C3FB-BD27-41BC-9728-EFA6E0E87D4A}" type="datetimeFigureOut">
              <a:rPr lang="en-US" smtClean="0"/>
              <a:pPr/>
              <a:t>3/23/2011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F65C2F4-96DA-4DAB-9E97-46177D0B179E}" type="slidenum">
              <a:rPr lang="en-US" smtClean="0"/>
              <a:pPr/>
              <a:t>‹#›</a:t>
            </a:fld>
            <a:endParaRPr lang="en-US" dirty="0"/>
          </a:p>
        </p:txBody>
      </p:sp>
    </p:spTree>
    <p:extLst>
      <p:ext uri="{BB962C8B-B14F-4D97-AF65-F5344CB8AC3E}">
        <p14:creationId xmlns:p14="http://schemas.microsoft.com/office/powerpoint/2010/main" xmlns="" val="2140950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F65C2F4-96DA-4DAB-9E97-46177D0B179E}" type="slidenum">
              <a:rPr lang="en-US" smtClean="0"/>
              <a:pPr/>
              <a:t>1</a:t>
            </a:fld>
            <a:endParaRPr lang="en-US" dirty="0"/>
          </a:p>
        </p:txBody>
      </p:sp>
    </p:spTree>
    <p:extLst>
      <p:ext uri="{BB962C8B-B14F-4D97-AF65-F5344CB8AC3E}">
        <p14:creationId xmlns:p14="http://schemas.microsoft.com/office/powerpoint/2010/main" xmlns="" val="23065190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859280"/>
            <a:ext cx="6400800" cy="1295400"/>
          </a:xfrm>
        </p:spPr>
        <p:txBody>
          <a:bodyPr/>
          <a:lstStyle/>
          <a:p>
            <a:r>
              <a:rPr lang="en-US" smtClean="0"/>
              <a:t>Click to edit Master title style</a:t>
            </a:r>
            <a:endParaRPr lang="en-US" dirty="0"/>
          </a:p>
        </p:txBody>
      </p:sp>
      <p:pic>
        <p:nvPicPr>
          <p:cNvPr id="8" name="Picture 7" descr="flourish2.png"/>
          <p:cNvPicPr>
            <a:picLocks noChangeAspect="1"/>
          </p:cNvPicPr>
          <p:nvPr/>
        </p:nvPicPr>
        <p:blipFill>
          <a:blip r:embed="rId2" cstate="print">
            <a:duotone>
              <a:prstClr val="black"/>
              <a:schemeClr val="tx2">
                <a:tint val="45000"/>
                <a:satMod val="400000"/>
              </a:schemeClr>
            </a:duotone>
            <a:lum bright="-14000"/>
          </a:blip>
          <a:stretch>
            <a:fillRect/>
          </a:stretch>
        </p:blipFill>
        <p:spPr>
          <a:xfrm>
            <a:off x="0" y="2801112"/>
            <a:ext cx="9144000" cy="932688"/>
          </a:xfrm>
          <a:prstGeom prst="rect">
            <a:avLst/>
          </a:prstGeom>
        </p:spPr>
      </p:pic>
      <p:sp>
        <p:nvSpPr>
          <p:cNvPr id="3" name="Subtitle 2"/>
          <p:cNvSpPr>
            <a:spLocks noGrp="1"/>
          </p:cNvSpPr>
          <p:nvPr>
            <p:ph type="subTitle" idx="1"/>
          </p:nvPr>
        </p:nvSpPr>
        <p:spPr>
          <a:xfrm>
            <a:off x="1371600" y="3429000"/>
            <a:ext cx="6400800" cy="762000"/>
          </a:xfrm>
        </p:spPr>
        <p:txBody>
          <a:bodyPr>
            <a:normAutofit/>
          </a:bodyPr>
          <a:lstStyle>
            <a:lvl1pPr marL="0" indent="0" algn="ctr">
              <a:buNone/>
              <a:defRPr sz="2000" i="1" baseline="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bwMode="white"/>
        <p:txBody>
          <a:bodyPr/>
          <a:lstStyle/>
          <a:p>
            <a:fld id="{C429AC45-48E4-41A7-B517-6F92068B6E93}" type="datetimeFigureOut">
              <a:rPr lang="en-US" smtClean="0"/>
              <a:pPr/>
              <a:t>3/23/2011</a:t>
            </a:fld>
            <a:endParaRPr lang="en-US" dirty="0"/>
          </a:p>
        </p:txBody>
      </p:sp>
      <p:sp>
        <p:nvSpPr>
          <p:cNvPr id="5" name="Footer Placeholder 4"/>
          <p:cNvSpPr>
            <a:spLocks noGrp="1"/>
          </p:cNvSpPr>
          <p:nvPr>
            <p:ph type="ftr" sz="quarter" idx="11"/>
          </p:nvPr>
        </p:nvSpPr>
        <p:spPr bwMode="white"/>
        <p:txBody>
          <a:bodyPr/>
          <a:lstStyle/>
          <a:p>
            <a:endParaRPr lang="en-US" dirty="0"/>
          </a:p>
        </p:txBody>
      </p:sp>
      <p:sp>
        <p:nvSpPr>
          <p:cNvPr id="6" name="Slide Number Placeholder 5"/>
          <p:cNvSpPr>
            <a:spLocks noGrp="1"/>
          </p:cNvSpPr>
          <p:nvPr>
            <p:ph type="sldNum" sz="quarter" idx="12"/>
          </p:nvPr>
        </p:nvSpPr>
        <p:spPr/>
        <p:txBody>
          <a:bodyPr/>
          <a:lstStyle/>
          <a:p>
            <a:fld id="{0768B53B-5B37-437C-BBC0-DBC1276CB715}"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429AC45-48E4-41A7-B517-6F92068B6E93}" type="datetimeFigureOut">
              <a:rPr lang="en-US" smtClean="0"/>
              <a:pPr/>
              <a:t>3/23/2011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768B53B-5B37-437C-BBC0-DBC1276CB715}"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09041"/>
            <a:ext cx="1295400" cy="43180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400" y="1219199"/>
            <a:ext cx="5181600" cy="42672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429AC45-48E4-41A7-B517-6F92068B6E93}" type="datetimeFigureOut">
              <a:rPr lang="en-US" smtClean="0"/>
              <a:pPr/>
              <a:t>3/23/2011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768B53B-5B37-437C-BBC0-DBC1276CB715}"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1371600" y="2438400"/>
            <a:ext cx="6400800" cy="30480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429AC45-48E4-41A7-B517-6F92068B6E93}" type="datetimeFigureOut">
              <a:rPr lang="en-US" smtClean="0"/>
              <a:pPr/>
              <a:t>3/23/2011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768B53B-5B37-437C-BBC0-DBC1276CB715}" type="slidenum">
              <a:rPr lang="en-US" smtClean="0"/>
              <a:pPr/>
              <a:t>‹#›</a:t>
            </a:fld>
            <a:endParaRPr lang="en-US" dirty="0"/>
          </a:p>
        </p:txBody>
      </p:sp>
      <p:pic>
        <p:nvPicPr>
          <p:cNvPr id="9" name="Picture 8" descr="flourish2.png"/>
          <p:cNvPicPr>
            <a:picLocks noChangeAspect="1"/>
          </p:cNvPicPr>
          <p:nvPr/>
        </p:nvPicPr>
        <p:blipFill>
          <a:blip r:embed="rId2" cstate="print">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429AC45-48E4-41A7-B517-6F92068B6E93}" type="datetimeFigureOut">
              <a:rPr lang="en-US" smtClean="0"/>
              <a:pPr/>
              <a:t>3/23/2011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768B53B-5B37-437C-BBC0-DBC1276CB715}" type="slidenum">
              <a:rPr lang="en-US" smtClean="0"/>
              <a:pPr/>
              <a:t>‹#›</a:t>
            </a:fld>
            <a:endParaRPr lang="en-US" dirty="0"/>
          </a:p>
        </p:txBody>
      </p:sp>
      <p:pic>
        <p:nvPicPr>
          <p:cNvPr id="7" name="Picture 6" descr="flourish2.png"/>
          <p:cNvPicPr>
            <a:picLocks noChangeAspect="1"/>
          </p:cNvPicPr>
          <p:nvPr/>
        </p:nvPicPr>
        <p:blipFill>
          <a:blip r:embed="rId2" cstate="print">
            <a:duotone>
              <a:prstClr val="black"/>
              <a:schemeClr val="tx2">
                <a:tint val="45000"/>
                <a:satMod val="400000"/>
              </a:schemeClr>
            </a:duotone>
            <a:lum bright="-14000"/>
          </a:blip>
          <a:stretch>
            <a:fillRect/>
          </a:stretch>
        </p:blipFill>
        <p:spPr>
          <a:xfrm>
            <a:off x="0" y="2684462"/>
            <a:ext cx="9144000" cy="932688"/>
          </a:xfrm>
          <a:prstGeom prst="rect">
            <a:avLst/>
          </a:prstGeom>
        </p:spPr>
      </p:pic>
      <p:sp>
        <p:nvSpPr>
          <p:cNvPr id="2" name="Title 1"/>
          <p:cNvSpPr>
            <a:spLocks noGrp="1"/>
          </p:cNvSpPr>
          <p:nvPr>
            <p:ph type="title"/>
          </p:nvPr>
        </p:nvSpPr>
        <p:spPr>
          <a:xfrm>
            <a:off x="1447800" y="3410267"/>
            <a:ext cx="6248400" cy="1456373"/>
          </a:xfrm>
        </p:spPr>
        <p:txBody>
          <a:bodyPr anchor="t">
            <a:normAutofit/>
          </a:bodyPr>
          <a:lstStyle>
            <a:lvl1pPr algn="ctr">
              <a:defRPr sz="3600" b="0" i="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447800" y="1503680"/>
            <a:ext cx="6248400" cy="1566862"/>
          </a:xfrm>
        </p:spPr>
        <p:txBody>
          <a:bodyPr anchor="b"/>
          <a:lstStyle>
            <a:lvl1pPr marL="0" indent="0" algn="ctr">
              <a:buNone/>
              <a:defRPr sz="2000" b="0" i="1"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pic>
        <p:nvPicPr>
          <p:cNvPr id="8" name="Picture 7" descr="flourish2.png"/>
          <p:cNvPicPr>
            <a:picLocks noChangeAspect="1"/>
          </p:cNvPicPr>
          <p:nvPr/>
        </p:nvPicPr>
        <p:blipFill>
          <a:blip r:embed="rId2" cstate="print">
            <a:duotone>
              <a:prstClr val="black"/>
              <a:schemeClr val="tx2">
                <a:tint val="45000"/>
                <a:satMod val="400000"/>
              </a:schemeClr>
            </a:duotone>
            <a:lum bright="-14000"/>
          </a:blip>
          <a:stretch>
            <a:fillRect/>
          </a:stretch>
        </p:blipFill>
        <p:spPr>
          <a:xfrm>
            <a:off x="0" y="2684462"/>
            <a:ext cx="9144000" cy="932688"/>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0" name="Content Placeholder 9"/>
          <p:cNvSpPr>
            <a:spLocks noGrp="1"/>
          </p:cNvSpPr>
          <p:nvPr>
            <p:ph sz="quarter" idx="13"/>
          </p:nvPr>
        </p:nvSpPr>
        <p:spPr>
          <a:xfrm>
            <a:off x="1371600" y="2438400"/>
            <a:ext cx="3124200" cy="3124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C429AC45-48E4-41A7-B517-6F92068B6E93}" type="datetimeFigureOut">
              <a:rPr lang="en-US" smtClean="0"/>
              <a:pPr/>
              <a:t>3/23/2011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768B53B-5B37-437C-BBC0-DBC1276CB715}" type="slidenum">
              <a:rPr lang="en-US" smtClean="0"/>
              <a:pPr/>
              <a:t>‹#›</a:t>
            </a:fld>
            <a:endParaRPr lang="en-US" dirty="0"/>
          </a:p>
        </p:txBody>
      </p:sp>
      <p:sp>
        <p:nvSpPr>
          <p:cNvPr id="12" name="Content Placeholder 11"/>
          <p:cNvSpPr>
            <a:spLocks noGrp="1"/>
          </p:cNvSpPr>
          <p:nvPr>
            <p:ph sz="quarter" idx="14"/>
          </p:nvPr>
        </p:nvSpPr>
        <p:spPr>
          <a:xfrm>
            <a:off x="4648200" y="2438400"/>
            <a:ext cx="3124200" cy="3124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9" name="Picture 8" descr="flourish2.png"/>
          <p:cNvPicPr>
            <a:picLocks noChangeAspect="1"/>
          </p:cNvPicPr>
          <p:nvPr/>
        </p:nvPicPr>
        <p:blipFill>
          <a:blip r:embed="rId2" cstate="print">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2" name="Picture 11" descr="flourish2.png"/>
          <p:cNvPicPr>
            <a:picLocks noChangeAspect="1"/>
          </p:cNvPicPr>
          <p:nvPr/>
        </p:nvPicPr>
        <p:blipFill>
          <a:blip r:embed="rId2" cstate="print">
            <a:clrChange>
              <a:clrFrom>
                <a:srgbClr val="000000">
                  <a:alpha val="0"/>
                </a:srgbClr>
              </a:clrFrom>
              <a:clrTo>
                <a:srgbClr val="000000">
                  <a:alpha val="0"/>
                </a:srgbClr>
              </a:clrTo>
            </a:clrChange>
            <a:lum bright="-14000"/>
          </a:blip>
          <a:stretch>
            <a:fillRect/>
          </a:stretch>
        </p:blipFill>
        <p:spPr>
          <a:xfrm>
            <a:off x="0" y="1618488"/>
            <a:ext cx="9144000" cy="932688"/>
          </a:xfrm>
          <a:prstGeom prst="rect">
            <a:avLst/>
          </a:prstGeom>
        </p:spPr>
      </p:pic>
      <p:sp>
        <p:nvSpPr>
          <p:cNvPr id="11" name="Content Placeholder 10"/>
          <p:cNvSpPr>
            <a:spLocks noGrp="1"/>
          </p:cNvSpPr>
          <p:nvPr>
            <p:ph sz="quarter" idx="13"/>
          </p:nvPr>
        </p:nvSpPr>
        <p:spPr>
          <a:xfrm>
            <a:off x="1371600" y="2819400"/>
            <a:ext cx="3124200" cy="274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48200" y="2819400"/>
            <a:ext cx="3124200" cy="274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371600" y="2362201"/>
            <a:ext cx="3125788" cy="451338"/>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5025" y="2359152"/>
            <a:ext cx="3127375" cy="448056"/>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C429AC45-48E4-41A7-B517-6F92068B6E93}" type="datetimeFigureOut">
              <a:rPr lang="en-US" smtClean="0"/>
              <a:pPr/>
              <a:t>3/23/2011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768B53B-5B37-437C-BBC0-DBC1276CB715}"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429AC45-48E4-41A7-B517-6F92068B6E93}" type="datetimeFigureOut">
              <a:rPr lang="en-US" smtClean="0"/>
              <a:pPr/>
              <a:t>3/23/2011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768B53B-5B37-437C-BBC0-DBC1276CB715}" type="slidenum">
              <a:rPr lang="en-US" smtClean="0"/>
              <a:pPr/>
              <a:t>‹#›</a:t>
            </a:fld>
            <a:endParaRPr lang="en-US" dirty="0"/>
          </a:p>
        </p:txBody>
      </p:sp>
      <p:pic>
        <p:nvPicPr>
          <p:cNvPr id="7" name="Picture 6" descr="flourish2.png"/>
          <p:cNvPicPr>
            <a:picLocks noChangeAspect="1"/>
          </p:cNvPicPr>
          <p:nvPr/>
        </p:nvPicPr>
        <p:blipFill>
          <a:blip r:embed="rId2" cstate="print">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C429AC45-48E4-41A7-B517-6F92068B6E93}" type="datetimeFigureOut">
              <a:rPr lang="en-US" smtClean="0"/>
              <a:pPr/>
              <a:t>3/23/2011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768B53B-5B37-437C-BBC0-DBC1276CB715}"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1" y="1676400"/>
            <a:ext cx="2819399" cy="599440"/>
          </a:xfrm>
        </p:spPr>
        <p:txBody>
          <a:bodyPr anchor="b">
            <a:noAutofit/>
          </a:bodyPr>
          <a:lstStyle>
            <a:lvl1pPr algn="ctr">
              <a:defRPr sz="1700" b="1" cap="all" spc="0" baseline="0"/>
            </a:lvl1pPr>
          </a:lstStyle>
          <a:p>
            <a:r>
              <a:rPr lang="en-US" smtClean="0"/>
              <a:t>Click to edit Master title style</a:t>
            </a:r>
            <a:endParaRPr lang="en-US" dirty="0"/>
          </a:p>
        </p:txBody>
      </p:sp>
      <p:sp>
        <p:nvSpPr>
          <p:cNvPr id="4" name="Text Placeholder 3"/>
          <p:cNvSpPr>
            <a:spLocks noGrp="1"/>
          </p:cNvSpPr>
          <p:nvPr>
            <p:ph type="body" sz="half" idx="2"/>
          </p:nvPr>
        </p:nvSpPr>
        <p:spPr>
          <a:xfrm>
            <a:off x="4953001" y="2275840"/>
            <a:ext cx="2819399" cy="290576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429AC45-48E4-41A7-B517-6F92068B6E93}" type="datetimeFigureOut">
              <a:rPr lang="en-US" smtClean="0"/>
              <a:pPr/>
              <a:t>3/23/2011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768B53B-5B37-437C-BBC0-DBC1276CB715}" type="slidenum">
              <a:rPr lang="en-US" smtClean="0"/>
              <a:pPr/>
              <a:t>‹#›</a:t>
            </a:fld>
            <a:endParaRPr lang="en-US" dirty="0"/>
          </a:p>
        </p:txBody>
      </p:sp>
      <p:sp>
        <p:nvSpPr>
          <p:cNvPr id="9" name="Content Placeholder 8"/>
          <p:cNvSpPr>
            <a:spLocks noGrp="1"/>
          </p:cNvSpPr>
          <p:nvPr>
            <p:ph sz="quarter" idx="13"/>
          </p:nvPr>
        </p:nvSpPr>
        <p:spPr>
          <a:xfrm>
            <a:off x="1371600" y="1676400"/>
            <a:ext cx="3276600" cy="3505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0" name="Plaque 9"/>
          <p:cNvSpPr/>
          <p:nvPr/>
        </p:nvSpPr>
        <p:spPr>
          <a:xfrm>
            <a:off x="1463040" y="1847088"/>
            <a:ext cx="3090672" cy="3090672"/>
          </a:xfrm>
          <a:prstGeom prst="plaque">
            <a:avLst>
              <a:gd name="adj" fmla="val 8438"/>
            </a:avLst>
          </a:prstGeom>
          <a:noFill/>
          <a:ln w="9525">
            <a:solidFill>
              <a:schemeClr val="tx2">
                <a:alpha val="17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953000" y="1676400"/>
            <a:ext cx="2819400" cy="599440"/>
          </a:xfrm>
        </p:spPr>
        <p:txBody>
          <a:bodyPr anchor="b">
            <a:noAutofit/>
          </a:bodyPr>
          <a:lstStyle>
            <a:lvl1pPr algn="ctr">
              <a:defRPr sz="1700" b="1" cap="all" spc="0" baseline="0"/>
            </a:lvl1pPr>
          </a:lstStyle>
          <a:p>
            <a:r>
              <a:rPr lang="en-US" smtClean="0"/>
              <a:t>Click to edit Master title style</a:t>
            </a:r>
            <a:endParaRPr lang="en-US" dirty="0"/>
          </a:p>
        </p:txBody>
      </p:sp>
      <p:sp>
        <p:nvSpPr>
          <p:cNvPr id="3" name="Picture Placeholder 2"/>
          <p:cNvSpPr>
            <a:spLocks noGrp="1"/>
          </p:cNvSpPr>
          <p:nvPr>
            <p:ph type="pic" idx="1"/>
          </p:nvPr>
        </p:nvSpPr>
        <p:spPr>
          <a:xfrm>
            <a:off x="1524000" y="1905000"/>
            <a:ext cx="2971800" cy="2971800"/>
          </a:xfrm>
          <a:prstGeom prst="plaque">
            <a:avLst>
              <a:gd name="adj" fmla="val 8341"/>
            </a:avLst>
          </a:prstGeom>
          <a:solidFill>
            <a:schemeClr val="bg1">
              <a:lumMod val="95000"/>
              <a:alpha val="35000"/>
            </a:schemeClr>
          </a:solidFill>
          <a:ln w="98425" cmpd="thinThick">
            <a:noFill/>
            <a:bevel/>
          </a:ln>
        </p:spPr>
        <p:txBody>
          <a:bodyPr>
            <a:normAutofit/>
          </a:bodyPr>
          <a:lstStyle>
            <a:lvl1pPr marL="0" indent="0" algn="ctr">
              <a:buNone/>
              <a:defRPr sz="1800" baseline="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4953000" y="2276856"/>
            <a:ext cx="2819400" cy="287528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429AC45-48E4-41A7-B517-6F92068B6E93}" type="datetimeFigureOut">
              <a:rPr lang="en-US" smtClean="0"/>
              <a:pPr/>
              <a:t>3/23/2011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768B53B-5B37-437C-BBC0-DBC1276CB715}"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window3.png"/>
          <p:cNvPicPr>
            <a:picLocks noChangeAspect="1"/>
          </p:cNvPicPr>
          <p:nvPr/>
        </p:nvPicPr>
        <p:blipFill>
          <a:blip r:embed="rId13" cstate="print"/>
          <a:stretch>
            <a:fillRect/>
          </a:stretch>
        </p:blipFill>
        <p:spPr>
          <a:xfrm>
            <a:off x="0" y="0"/>
            <a:ext cx="9144000" cy="6858000"/>
          </a:xfrm>
          <a:prstGeom prst="rect">
            <a:avLst/>
          </a:prstGeom>
        </p:spPr>
      </p:pic>
      <p:sp>
        <p:nvSpPr>
          <p:cNvPr id="2" name="Title Placeholder 1"/>
          <p:cNvSpPr>
            <a:spLocks noGrp="1"/>
          </p:cNvSpPr>
          <p:nvPr>
            <p:ph type="title"/>
          </p:nvPr>
        </p:nvSpPr>
        <p:spPr>
          <a:xfrm>
            <a:off x="1371600" y="1295400"/>
            <a:ext cx="6400800" cy="6858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371600" y="2057400"/>
            <a:ext cx="6400800" cy="342900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bwMode="white">
          <a:xfrm>
            <a:off x="304800" y="6356350"/>
            <a:ext cx="2133600" cy="365125"/>
          </a:xfrm>
          <a:prstGeom prst="rect">
            <a:avLst/>
          </a:prstGeom>
          <a:ln>
            <a:noFill/>
          </a:ln>
        </p:spPr>
        <p:txBody>
          <a:bodyPr vert="horz" lIns="91440" tIns="45720" rIns="91440" bIns="45720" rtlCol="0" anchor="ctr"/>
          <a:lstStyle>
            <a:lvl1pPr algn="l">
              <a:defRPr sz="1100" baseline="0">
                <a:solidFill>
                  <a:schemeClr val="accent1">
                    <a:lumMod val="60000"/>
                    <a:lumOff val="40000"/>
                  </a:schemeClr>
                </a:solidFill>
              </a:defRPr>
            </a:lvl1pPr>
          </a:lstStyle>
          <a:p>
            <a:fld id="{C429AC45-48E4-41A7-B517-6F92068B6E93}" type="datetimeFigureOut">
              <a:rPr lang="en-US" smtClean="0"/>
              <a:pPr/>
              <a:t>3/23/2011</a:t>
            </a:fld>
            <a:endParaRPr lang="en-US" dirty="0"/>
          </a:p>
        </p:txBody>
      </p:sp>
      <p:sp>
        <p:nvSpPr>
          <p:cNvPr id="5" name="Footer Placeholder 4"/>
          <p:cNvSpPr>
            <a:spLocks noGrp="1"/>
          </p:cNvSpPr>
          <p:nvPr>
            <p:ph type="ftr" sz="quarter" idx="3"/>
          </p:nvPr>
        </p:nvSpPr>
        <p:spPr bwMode="white">
          <a:xfrm>
            <a:off x="2971800" y="6356350"/>
            <a:ext cx="3200400" cy="365125"/>
          </a:xfrm>
          <a:prstGeom prst="rect">
            <a:avLst/>
          </a:prstGeom>
        </p:spPr>
        <p:txBody>
          <a:bodyPr vert="horz" lIns="91440" tIns="45720" rIns="91440" bIns="45720" rtlCol="0" anchor="ctr"/>
          <a:lstStyle>
            <a:lvl1pPr algn="ctr">
              <a:defRPr sz="1100" baseline="0">
                <a:solidFill>
                  <a:schemeClr val="accent1">
                    <a:lumMod val="60000"/>
                    <a:lumOff val="40000"/>
                  </a:schemeClr>
                </a:solidFill>
              </a:defRPr>
            </a:lvl1pPr>
          </a:lstStyle>
          <a:p>
            <a:endParaRPr lang="en-US" dirty="0"/>
          </a:p>
        </p:txBody>
      </p:sp>
      <p:sp>
        <p:nvSpPr>
          <p:cNvPr id="6" name="Slide Number Placeholder 5"/>
          <p:cNvSpPr>
            <a:spLocks noGrp="1"/>
          </p:cNvSpPr>
          <p:nvPr>
            <p:ph type="sldNum" sz="quarter" idx="4"/>
          </p:nvPr>
        </p:nvSpPr>
        <p:spPr bwMode="white">
          <a:xfrm>
            <a:off x="6675120" y="6364224"/>
            <a:ext cx="2133600" cy="365125"/>
          </a:xfrm>
          <a:prstGeom prst="rect">
            <a:avLst/>
          </a:prstGeom>
        </p:spPr>
        <p:txBody>
          <a:bodyPr vert="horz" lIns="91440" tIns="45720" rIns="91440" bIns="45720" rtlCol="0" anchor="ctr"/>
          <a:lstStyle>
            <a:lvl1pPr algn="r">
              <a:defRPr sz="1200" b="1" baseline="0">
                <a:solidFill>
                  <a:schemeClr val="accent1">
                    <a:lumMod val="60000"/>
                    <a:lumOff val="40000"/>
                  </a:schemeClr>
                </a:solidFill>
              </a:defRPr>
            </a:lvl1pPr>
          </a:lstStyle>
          <a:p>
            <a:fld id="{0768B53B-5B37-437C-BBC0-DBC1276CB715}"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3600" kern="1200" cap="all" spc="3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274320" algn="l" defTabSz="914400" rtl="0" eaLnBrk="1" latinLnBrk="0" hangingPunct="1">
        <a:lnSpc>
          <a:spcPct val="150000"/>
        </a:lnSpc>
        <a:spcBef>
          <a:spcPct val="20000"/>
        </a:spcBef>
        <a:buClrTx/>
        <a:buFont typeface="Wingdings" pitchFamily="2" charset="2"/>
        <a:buChar char="v"/>
        <a:defRPr sz="1800" kern="1200" baseline="0">
          <a:solidFill>
            <a:schemeClr val="tx1"/>
          </a:solidFill>
          <a:latin typeface="+mn-lt"/>
          <a:ea typeface="+mn-ea"/>
          <a:cs typeface="+mn-cs"/>
        </a:defRPr>
      </a:lvl1pPr>
      <a:lvl2pPr marL="742950" indent="-228600" algn="l" defTabSz="914400" rtl="0" eaLnBrk="1" latinLnBrk="0" hangingPunct="1">
        <a:spcBef>
          <a:spcPct val="20000"/>
        </a:spcBef>
        <a:buClrTx/>
        <a:buFont typeface="Arial" pitchFamily="34" charset="0"/>
        <a:buChar char="•"/>
        <a:defRPr sz="1600" kern="1200" baseline="0">
          <a:solidFill>
            <a:schemeClr val="tx1"/>
          </a:solidFill>
          <a:latin typeface="+mn-lt"/>
          <a:ea typeface="+mn-ea"/>
          <a:cs typeface="+mn-cs"/>
        </a:defRPr>
      </a:lvl2pPr>
      <a:lvl3pPr marL="11430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3pPr>
      <a:lvl4pPr marL="16002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4pPr>
      <a:lvl5pPr marL="20574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5pPr>
      <a:lvl6pPr marL="2514600" indent="-228600" algn="l" defTabSz="914400" rtl="0" eaLnBrk="1" latinLnBrk="0" hangingPunct="1">
        <a:spcBef>
          <a:spcPct val="20000"/>
        </a:spcBef>
        <a:buClrTx/>
        <a:buFont typeface="Arial" pitchFamily="34" charset="0"/>
        <a:buChar char="•"/>
        <a:defRPr sz="1400" kern="1200">
          <a:solidFill>
            <a:schemeClr val="tx1"/>
          </a:solidFill>
          <a:latin typeface="+mn-lt"/>
          <a:ea typeface="+mn-ea"/>
          <a:cs typeface="+mn-cs"/>
        </a:defRPr>
      </a:lvl6pPr>
      <a:lvl7pPr marL="29718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7pPr>
      <a:lvl8pPr marL="3429000" indent="-228600" algn="l" defTabSz="914400" rtl="0" eaLnBrk="1" latinLnBrk="0" hangingPunct="1">
        <a:spcBef>
          <a:spcPct val="20000"/>
        </a:spcBef>
        <a:buClrTx/>
        <a:buFont typeface="Arial" pitchFamily="34" charset="0"/>
        <a:buChar char="•"/>
        <a:defRPr sz="1200" kern="1200" baseline="0">
          <a:solidFill>
            <a:schemeClr val="tx1"/>
          </a:solidFill>
          <a:latin typeface="+mn-lt"/>
          <a:ea typeface="+mn-ea"/>
          <a:cs typeface="+mn-cs"/>
        </a:defRPr>
      </a:lvl8pPr>
      <a:lvl9pPr marL="38862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hyperlink" Target="http://thewritingsite.org/resources/curriculum/" TargetMode="External"/><Relationship Id="rId3" Type="http://schemas.openxmlformats.org/officeDocument/2006/relationships/hyperlink" Target="http://digitalstorytelling.coe.uh.edu/mathematics.html" TargetMode="External"/><Relationship Id="rId7" Type="http://schemas.openxmlformats.org/officeDocument/2006/relationships/hyperlink" Target="http://techlearning.com/article/3536" TargetMode="External"/><Relationship Id="rId2" Type="http://schemas.openxmlformats.org/officeDocument/2006/relationships/hyperlink" Target="http://www.microsoft.com/windowsxp/using/digitalphotography/photostory/default.mspx" TargetMode="External"/><Relationship Id="rId1" Type="http://schemas.openxmlformats.org/officeDocument/2006/relationships/slideLayout" Target="../slideLayouts/slideLayout2.xml"/><Relationship Id="rId6" Type="http://schemas.openxmlformats.org/officeDocument/2006/relationships/hyperlink" Target="http://techlearning.com/article/8030" TargetMode="External"/><Relationship Id="rId5" Type="http://schemas.openxmlformats.org/officeDocument/2006/relationships/hyperlink" Target="http://storycenter.org/" TargetMode="External"/><Relationship Id="rId4" Type="http://schemas.openxmlformats.org/officeDocument/2006/relationships/hyperlink" Target="http://www.digitales.us/"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219200"/>
            <a:ext cx="6400800" cy="1935480"/>
          </a:xfrm>
        </p:spPr>
        <p:txBody>
          <a:bodyPr>
            <a:noAutofit/>
          </a:bodyPr>
          <a:lstStyle/>
          <a:p>
            <a:r>
              <a:rPr lang="en-US" sz="2400" dirty="0" smtClean="0">
                <a:effectLst>
                  <a:outerShdw blurRad="38100" dist="38100" dir="2700000" algn="tl">
                    <a:srgbClr val="000000">
                      <a:alpha val="43137"/>
                    </a:srgbClr>
                  </a:outerShdw>
                </a:effectLst>
              </a:rPr>
              <a:t>Digital </a:t>
            </a:r>
            <a:r>
              <a:rPr lang="en-US" sz="2400" dirty="0">
                <a:effectLst>
                  <a:outerShdw blurRad="38100" dist="38100" dir="2700000" algn="tl">
                    <a:srgbClr val="000000">
                      <a:alpha val="43137"/>
                    </a:srgbClr>
                  </a:outerShdw>
                </a:effectLst>
              </a:rPr>
              <a:t>storytelling</a:t>
            </a:r>
            <a:br>
              <a:rPr lang="en-US" sz="2400" dirty="0">
                <a:effectLst>
                  <a:outerShdw blurRad="38100" dist="38100" dir="2700000" algn="tl">
                    <a:srgbClr val="000000">
                      <a:alpha val="43137"/>
                    </a:srgbClr>
                  </a:outerShdw>
                </a:effectLst>
              </a:rPr>
            </a:br>
            <a:r>
              <a:rPr lang="en-US" sz="2400" dirty="0">
                <a:effectLst>
                  <a:outerShdw blurRad="38100" dist="38100" dir="2700000" algn="tl">
                    <a:srgbClr val="000000">
                      <a:alpha val="43137"/>
                    </a:srgbClr>
                  </a:outerShdw>
                </a:effectLst>
              </a:rPr>
              <a:t>Using Microsoft Photo </a:t>
            </a:r>
            <a:r>
              <a:rPr lang="en-US" sz="2400" dirty="0" smtClean="0">
                <a:effectLst>
                  <a:outerShdw blurRad="38100" dist="38100" dir="2700000" algn="tl">
                    <a:srgbClr val="000000">
                      <a:alpha val="43137"/>
                    </a:srgbClr>
                  </a:outerShdw>
                </a:effectLst>
              </a:rPr>
              <a:t>Story</a:t>
            </a:r>
            <a:r>
              <a:rPr lang="en-US" sz="2400" dirty="0">
                <a:effectLst>
                  <a:outerShdw blurRad="38100" dist="38100" dir="2700000" algn="tl">
                    <a:srgbClr val="000000">
                      <a:alpha val="43137"/>
                    </a:srgbClr>
                  </a:outerShdw>
                </a:effectLst>
              </a:rPr>
              <a:t/>
            </a:r>
            <a:br>
              <a:rPr lang="en-US" sz="2400" dirty="0">
                <a:effectLst>
                  <a:outerShdw blurRad="38100" dist="38100" dir="2700000" algn="tl">
                    <a:srgbClr val="000000">
                      <a:alpha val="43137"/>
                    </a:srgbClr>
                  </a:outerShdw>
                </a:effectLst>
              </a:rPr>
            </a:br>
            <a:endParaRPr lang="en-US" sz="2400" dirty="0">
              <a:effectLst>
                <a:outerShdw blurRad="38100" dist="38100" dir="2700000" algn="tl">
                  <a:srgbClr val="000000">
                    <a:alpha val="43137"/>
                  </a:srgbClr>
                </a:outerShdw>
              </a:effectLst>
            </a:endParaRPr>
          </a:p>
        </p:txBody>
      </p:sp>
      <p:sp>
        <p:nvSpPr>
          <p:cNvPr id="3" name="Subtitle 2"/>
          <p:cNvSpPr>
            <a:spLocks noGrp="1"/>
          </p:cNvSpPr>
          <p:nvPr>
            <p:ph type="subTitle" idx="1"/>
          </p:nvPr>
        </p:nvSpPr>
        <p:spPr/>
        <p:txBody>
          <a:bodyPr>
            <a:normAutofit/>
          </a:bodyPr>
          <a:lstStyle/>
          <a:p>
            <a:r>
              <a:rPr lang="en-US" sz="2400" b="1" dirty="0" smtClean="0"/>
              <a:t>By: </a:t>
            </a:r>
            <a:r>
              <a:rPr lang="en-US" sz="2400" b="1" dirty="0" smtClean="0"/>
              <a:t>Shaydeé </a:t>
            </a:r>
            <a:r>
              <a:rPr lang="en-US" sz="2400" b="1" dirty="0" smtClean="0"/>
              <a:t>Romero and Tom Price</a:t>
            </a:r>
            <a:endParaRPr lang="en-US" sz="2400" b="1" dirty="0"/>
          </a:p>
        </p:txBody>
      </p:sp>
    </p:spTree>
    <p:extLst>
      <p:ext uri="{BB962C8B-B14F-4D97-AF65-F5344CB8AC3E}">
        <p14:creationId xmlns:p14="http://schemas.microsoft.com/office/powerpoint/2010/main" xmlns="" val="401349859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1066800"/>
            <a:ext cx="6400800" cy="990600"/>
          </a:xfrm>
        </p:spPr>
        <p:txBody>
          <a:bodyPr>
            <a:normAutofit/>
          </a:bodyPr>
          <a:lstStyle/>
          <a:p>
            <a:r>
              <a:rPr lang="en-US" sz="2800" dirty="0" smtClean="0">
                <a:effectLst>
                  <a:outerShdw blurRad="38100" dist="38100" dir="2700000" algn="tl">
                    <a:srgbClr val="000000">
                      <a:alpha val="43137"/>
                    </a:srgbClr>
                  </a:outerShdw>
                </a:effectLst>
              </a:rPr>
              <a:t>Example 2</a:t>
            </a:r>
            <a:br>
              <a:rPr lang="en-US" sz="2800" dirty="0" smtClean="0">
                <a:effectLst>
                  <a:outerShdw blurRad="38100" dist="38100" dir="2700000" algn="tl">
                    <a:srgbClr val="000000">
                      <a:alpha val="43137"/>
                    </a:srgbClr>
                  </a:outerShdw>
                </a:effectLst>
              </a:rPr>
            </a:br>
            <a:r>
              <a:rPr lang="en-US" sz="2800" dirty="0" smtClean="0">
                <a:effectLst>
                  <a:outerShdw blurRad="38100" dist="38100" dir="2700000" algn="tl">
                    <a:srgbClr val="000000">
                      <a:alpha val="43137"/>
                    </a:srgbClr>
                  </a:outerShdw>
                </a:effectLst>
              </a:rPr>
              <a:t>Science</a:t>
            </a:r>
            <a:endParaRPr lang="en-US" sz="2800"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pPr indent="0" algn="just">
              <a:buNone/>
            </a:pPr>
            <a:r>
              <a:rPr lang="en-US" dirty="0" smtClean="0"/>
              <a:t>Create a photo story showing the transition from a caterpillar to butterfly.  Explain in detail each step of the metamorphosis.  Use your imagination to find or create your own pictures of the transformation.  </a:t>
            </a:r>
            <a:endParaRPr lang="en-US" dirty="0"/>
          </a:p>
        </p:txBody>
      </p:sp>
    </p:spTree>
    <p:extLst>
      <p:ext uri="{BB962C8B-B14F-4D97-AF65-F5344CB8AC3E}">
        <p14:creationId xmlns:p14="http://schemas.microsoft.com/office/powerpoint/2010/main" xmlns="" val="33743426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1066800"/>
            <a:ext cx="6400800" cy="990600"/>
          </a:xfrm>
        </p:spPr>
        <p:txBody>
          <a:bodyPr>
            <a:normAutofit/>
          </a:bodyPr>
          <a:lstStyle/>
          <a:p>
            <a:r>
              <a:rPr lang="en-US" sz="2800" dirty="0" smtClean="0">
                <a:effectLst>
                  <a:outerShdw blurRad="38100" dist="38100" dir="2700000" algn="tl">
                    <a:srgbClr val="000000">
                      <a:alpha val="43137"/>
                    </a:srgbClr>
                  </a:outerShdw>
                </a:effectLst>
              </a:rPr>
              <a:t>Example 3</a:t>
            </a:r>
            <a:br>
              <a:rPr lang="en-US" sz="2800" dirty="0" smtClean="0">
                <a:effectLst>
                  <a:outerShdw blurRad="38100" dist="38100" dir="2700000" algn="tl">
                    <a:srgbClr val="000000">
                      <a:alpha val="43137"/>
                    </a:srgbClr>
                  </a:outerShdw>
                </a:effectLst>
              </a:rPr>
            </a:br>
            <a:r>
              <a:rPr lang="en-US" sz="2800" dirty="0" smtClean="0">
                <a:effectLst>
                  <a:outerShdw blurRad="38100" dist="38100" dir="2700000" algn="tl">
                    <a:srgbClr val="000000">
                      <a:alpha val="43137"/>
                    </a:srgbClr>
                  </a:outerShdw>
                </a:effectLst>
              </a:rPr>
              <a:t>social studies</a:t>
            </a:r>
            <a:endParaRPr lang="en-US" sz="2800"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pPr indent="0">
              <a:buNone/>
            </a:pPr>
            <a:r>
              <a:rPr lang="en-US" dirty="0" smtClean="0"/>
              <a:t>Using family photos and personal history, create a digital story about the cultural origins of your family.  Interview family members for background  information.</a:t>
            </a:r>
            <a:endParaRPr lang="en-US" dirty="0"/>
          </a:p>
        </p:txBody>
      </p:sp>
    </p:spTree>
    <p:extLst>
      <p:ext uri="{BB962C8B-B14F-4D97-AF65-F5344CB8AC3E}">
        <p14:creationId xmlns:p14="http://schemas.microsoft.com/office/powerpoint/2010/main" xmlns="" val="18056739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1066800"/>
            <a:ext cx="6400800" cy="990600"/>
          </a:xfrm>
        </p:spPr>
        <p:txBody>
          <a:bodyPr>
            <a:normAutofit/>
          </a:bodyPr>
          <a:lstStyle/>
          <a:p>
            <a:r>
              <a:rPr lang="en-US" sz="2800" dirty="0" smtClean="0">
                <a:effectLst>
                  <a:outerShdw blurRad="38100" dist="38100" dir="2700000" algn="tl">
                    <a:srgbClr val="000000">
                      <a:alpha val="43137"/>
                    </a:srgbClr>
                  </a:outerShdw>
                </a:effectLst>
              </a:rPr>
              <a:t>Example 4</a:t>
            </a:r>
            <a:br>
              <a:rPr lang="en-US" sz="2800" dirty="0" smtClean="0">
                <a:effectLst>
                  <a:outerShdw blurRad="38100" dist="38100" dir="2700000" algn="tl">
                    <a:srgbClr val="000000">
                      <a:alpha val="43137"/>
                    </a:srgbClr>
                  </a:outerShdw>
                </a:effectLst>
              </a:rPr>
            </a:br>
            <a:r>
              <a:rPr lang="en-US" sz="2800" dirty="0" smtClean="0">
                <a:effectLst>
                  <a:outerShdw blurRad="38100" dist="38100" dir="2700000" algn="tl">
                    <a:srgbClr val="000000">
                      <a:alpha val="43137"/>
                    </a:srgbClr>
                  </a:outerShdw>
                </a:effectLst>
              </a:rPr>
              <a:t>English</a:t>
            </a:r>
            <a:endParaRPr lang="en-US" sz="2800"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pPr indent="0">
              <a:buNone/>
            </a:pPr>
            <a:r>
              <a:rPr lang="en-US" dirty="0" smtClean="0"/>
              <a:t>Create a digital book report.  Compile photos and images relative to the book and record narration that will summarize the novel and share opinions of the work.</a:t>
            </a:r>
            <a:endParaRPr lang="en-US" dirty="0"/>
          </a:p>
        </p:txBody>
      </p:sp>
    </p:spTree>
    <p:extLst>
      <p:ext uri="{BB962C8B-B14F-4D97-AF65-F5344CB8AC3E}">
        <p14:creationId xmlns:p14="http://schemas.microsoft.com/office/powerpoint/2010/main" xmlns="" val="214854948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effectLst>
                  <a:outerShdw blurRad="38100" dist="38100" dir="2700000" algn="tl">
                    <a:srgbClr val="000000">
                      <a:alpha val="43137"/>
                    </a:srgbClr>
                  </a:outerShdw>
                </a:effectLst>
              </a:rPr>
              <a:t>Conclusion</a:t>
            </a:r>
            <a:endParaRPr lang="en-US" sz="2800"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fontScale="92500" lnSpcReduction="10000"/>
          </a:bodyPr>
          <a:lstStyle/>
          <a:p>
            <a:pPr indent="0">
              <a:buNone/>
            </a:pPr>
            <a:r>
              <a:rPr lang="en-US" dirty="0" smtClean="0"/>
              <a:t>Do students enjoy using electronics?</a:t>
            </a:r>
          </a:p>
          <a:p>
            <a:pPr indent="0">
              <a:buNone/>
            </a:pPr>
            <a:r>
              <a:rPr lang="en-US" dirty="0" smtClean="0"/>
              <a:t>Is 3-5 minutes the average attention span?</a:t>
            </a:r>
          </a:p>
          <a:p>
            <a:pPr indent="0">
              <a:buNone/>
            </a:pPr>
            <a:r>
              <a:rPr lang="en-US" dirty="0" smtClean="0"/>
              <a:t>Do people like to talk about themselves?</a:t>
            </a:r>
          </a:p>
          <a:p>
            <a:pPr indent="0">
              <a:buNone/>
            </a:pPr>
            <a:r>
              <a:rPr lang="en-US" dirty="0" smtClean="0"/>
              <a:t>Is a picture worth 1000 words?</a:t>
            </a:r>
          </a:p>
          <a:p>
            <a:pPr indent="0">
              <a:buNone/>
            </a:pPr>
            <a:r>
              <a:rPr lang="en-US" dirty="0" smtClean="0"/>
              <a:t>Have you thought of a way you want to use Photo Story in your classroom?</a:t>
            </a:r>
          </a:p>
          <a:p>
            <a:pPr indent="0">
              <a:buNone/>
            </a:pPr>
            <a:r>
              <a:rPr lang="en-US" dirty="0" smtClean="0"/>
              <a:t>We are 10-1/2 years into the 21</a:t>
            </a:r>
            <a:r>
              <a:rPr lang="en-US" baseline="30000" dirty="0" smtClean="0"/>
              <a:t>st</a:t>
            </a:r>
            <a:r>
              <a:rPr lang="en-US" dirty="0" smtClean="0"/>
              <a:t> century, what are you waiting for?</a:t>
            </a:r>
          </a:p>
          <a:p>
            <a:pPr indent="0">
              <a:buNone/>
            </a:pPr>
            <a:endParaRPr lang="en-US" dirty="0"/>
          </a:p>
        </p:txBody>
      </p:sp>
    </p:spTree>
    <p:extLst>
      <p:ext uri="{BB962C8B-B14F-4D97-AF65-F5344CB8AC3E}">
        <p14:creationId xmlns:p14="http://schemas.microsoft.com/office/powerpoint/2010/main" xmlns="" val="17011060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effectLst>
                  <a:outerShdw blurRad="38100" dist="38100" dir="2700000" algn="tl">
                    <a:srgbClr val="000000">
                      <a:alpha val="43137"/>
                    </a:srgbClr>
                  </a:outerShdw>
                </a:effectLst>
              </a:rPr>
              <a:t>Works cited</a:t>
            </a:r>
            <a:endParaRPr lang="en-US" sz="2800"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fontScale="47500" lnSpcReduction="20000"/>
          </a:bodyPr>
          <a:lstStyle/>
          <a:p>
            <a:r>
              <a:rPr lang="en-US" i="1" dirty="0"/>
              <a:t>NC Standard Course of Study.</a:t>
            </a:r>
            <a:r>
              <a:rPr lang="en-US" dirty="0"/>
              <a:t> (2004). Retrieved 03 18, 2011, from World Languages High </a:t>
            </a:r>
            <a:r>
              <a:rPr lang="en-US" dirty="0" smtClean="0"/>
              <a:t>School </a:t>
            </a:r>
            <a:r>
              <a:rPr lang="en-US" dirty="0"/>
              <a:t>Level I: http://www.dpi.state.nc.us/curriculum/worldlanguages/scos/2004/31level1</a:t>
            </a:r>
          </a:p>
          <a:p>
            <a:r>
              <a:rPr lang="en-US" dirty="0"/>
              <a:t>Banaszewski, T. (2002, January). </a:t>
            </a:r>
            <a:r>
              <a:rPr lang="en-US" i="1" dirty="0"/>
              <a:t>Digital Storytelling Finds it's Place in the Classroom.</a:t>
            </a:r>
            <a:r>
              <a:rPr lang="en-US" dirty="0"/>
              <a:t> Retrieved 2011, from Multimedia &amp; Internet @Schools: http://www.onlineinc.com/MMSchools/jan02/banaszewski.htm</a:t>
            </a:r>
          </a:p>
          <a:p>
            <a:r>
              <a:rPr lang="en-US" dirty="0"/>
              <a:t>Benmayor, R. (2008). </a:t>
            </a:r>
            <a:r>
              <a:rPr lang="en-US" i="1" dirty="0"/>
              <a:t>Digital Storytelling as a Signature Pedagogy for the New Humanities.</a:t>
            </a:r>
            <a:endParaRPr lang="en-US" dirty="0"/>
          </a:p>
          <a:p>
            <a:r>
              <a:rPr lang="en-US" dirty="0"/>
              <a:t>Frazel, M. (2010). </a:t>
            </a:r>
            <a:r>
              <a:rPr lang="en-US" i="1" dirty="0"/>
              <a:t>Digital Storytelling Guide for Educators.</a:t>
            </a:r>
            <a:r>
              <a:rPr lang="en-US" dirty="0"/>
              <a:t> Washington, DC: International Society for Technology in Education.</a:t>
            </a:r>
          </a:p>
          <a:p>
            <a:r>
              <a:rPr lang="en-US" dirty="0"/>
              <a:t>Hart, L. (2010, 02 14). </a:t>
            </a:r>
            <a:r>
              <a:rPr lang="en-US" i="1" dirty="0"/>
              <a:t>Using Photostory 3 in the English Classroom.</a:t>
            </a:r>
            <a:r>
              <a:rPr lang="en-US" dirty="0"/>
              <a:t> Retrieved 2011, from Bright Hub: http://www.brighthub.com/education/k-12/articles/34929.aspx</a:t>
            </a:r>
          </a:p>
          <a:p>
            <a:r>
              <a:rPr lang="en-US" dirty="0"/>
              <a:t>Marzano, R., &amp; Varlas, L. (2002). </a:t>
            </a:r>
            <a:r>
              <a:rPr lang="en-US" i="1" dirty="0"/>
              <a:t>Getting </a:t>
            </a:r>
            <a:r>
              <a:rPr lang="en-US" i="1" dirty="0" smtClean="0"/>
              <a:t>Acquainted </a:t>
            </a:r>
            <a:r>
              <a:rPr lang="en-US" i="1" dirty="0"/>
              <a:t>with the Essential 9.</a:t>
            </a:r>
            <a:r>
              <a:rPr lang="en-US" dirty="0"/>
              <a:t> Retrieved 2011, from The MiddleWeb Listserv: http://www.middleweb.com/MWLresources/marzchat1.html</a:t>
            </a:r>
          </a:p>
          <a:p>
            <a:r>
              <a:rPr lang="en-US" dirty="0"/>
              <a:t>McCullen, C., McKenzie, J., &amp; Gray, T. (n.d.). </a:t>
            </a:r>
            <a:r>
              <a:rPr lang="en-US" i="1" dirty="0"/>
              <a:t>Multimedia Mania Checklist for Students.</a:t>
            </a:r>
            <a:r>
              <a:rPr lang="en-US" dirty="0"/>
              <a:t> Retrieved 03 18, 2011, from Midlink Magazine: http://www.ncsu.edu/midlink/mm2002_rubric.kids.pdf</a:t>
            </a:r>
          </a:p>
          <a:p>
            <a:r>
              <a:rPr lang="en-US" dirty="0"/>
              <a:t>McLellan, H. (2006). Digital Storytelling in Higher Education. </a:t>
            </a:r>
            <a:r>
              <a:rPr lang="en-US" i="1" dirty="0"/>
              <a:t>Journal of Computing in Higher Education</a:t>
            </a:r>
            <a:r>
              <a:rPr lang="en-US" dirty="0"/>
              <a:t>.</a:t>
            </a:r>
          </a:p>
          <a:p>
            <a:pPr indent="0">
              <a:buNone/>
            </a:pPr>
            <a:endParaRPr lang="en-US" dirty="0"/>
          </a:p>
        </p:txBody>
      </p:sp>
    </p:spTree>
    <p:extLst>
      <p:ext uri="{BB962C8B-B14F-4D97-AF65-F5344CB8AC3E}">
        <p14:creationId xmlns:p14="http://schemas.microsoft.com/office/powerpoint/2010/main" xmlns="" val="7747648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effectLst>
                  <a:outerShdw blurRad="38100" dist="38100" dir="2700000" algn="tl">
                    <a:srgbClr val="000000">
                      <a:alpha val="43137"/>
                    </a:srgbClr>
                  </a:outerShdw>
                </a:effectLst>
              </a:rPr>
              <a:t>resources</a:t>
            </a:r>
            <a:endParaRPr lang="en-US" sz="2800"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fontScale="85000" lnSpcReduction="10000"/>
          </a:bodyPr>
          <a:lstStyle/>
          <a:p>
            <a:r>
              <a:rPr lang="en-US" b="1" u="sng" dirty="0" smtClean="0">
                <a:hlinkClick r:id="rId2"/>
              </a:rPr>
              <a:t>http://www.microsoft.com/windowsxp/using/digitalphotography/photostory/default.mspx</a:t>
            </a:r>
            <a:endParaRPr lang="en-US" dirty="0" smtClean="0"/>
          </a:p>
          <a:p>
            <a:r>
              <a:rPr lang="en-US" b="1" u="sng" dirty="0" smtClean="0">
                <a:hlinkClick r:id="rId3"/>
              </a:rPr>
              <a:t>http</a:t>
            </a:r>
            <a:r>
              <a:rPr lang="en-US" b="1" u="sng" dirty="0">
                <a:hlinkClick r:id="rId3"/>
              </a:rPr>
              <a:t>://digitalstorytelling.coe.uh.edu/mathematics.html</a:t>
            </a:r>
            <a:endParaRPr lang="en-US" dirty="0"/>
          </a:p>
          <a:p>
            <a:r>
              <a:rPr lang="en-US" b="1" u="sng" dirty="0">
                <a:hlinkClick r:id="rId4"/>
              </a:rPr>
              <a:t>http://</a:t>
            </a:r>
            <a:r>
              <a:rPr lang="en-US" b="1" u="sng" dirty="0" smtClean="0">
                <a:hlinkClick r:id="rId4"/>
              </a:rPr>
              <a:t>www.digitales.us/</a:t>
            </a:r>
            <a:endParaRPr lang="en-US" dirty="0"/>
          </a:p>
          <a:p>
            <a:r>
              <a:rPr lang="en-US" b="1" u="sng" dirty="0">
                <a:hlinkClick r:id="rId5"/>
              </a:rPr>
              <a:t>http://storycenter.org/</a:t>
            </a:r>
            <a:endParaRPr lang="en-US" dirty="0"/>
          </a:p>
          <a:p>
            <a:r>
              <a:rPr lang="en-US" b="1" u="sng" dirty="0">
                <a:hlinkClick r:id="rId6"/>
              </a:rPr>
              <a:t>http://techlearning.com/article/8030</a:t>
            </a:r>
            <a:endParaRPr lang="en-US" dirty="0"/>
          </a:p>
          <a:p>
            <a:r>
              <a:rPr lang="en-US" b="1" u="sng" dirty="0">
                <a:hlinkClick r:id="rId7"/>
              </a:rPr>
              <a:t>http://techlearning.com/article/3536</a:t>
            </a:r>
            <a:endParaRPr lang="en-US" dirty="0"/>
          </a:p>
          <a:p>
            <a:r>
              <a:rPr lang="en-US" b="1" u="sng" dirty="0">
                <a:hlinkClick r:id="rId8"/>
              </a:rPr>
              <a:t>http://thewritingsite.org/resources/curriculum</a:t>
            </a:r>
            <a:r>
              <a:rPr lang="en-US" b="1" u="sng" dirty="0" smtClean="0">
                <a:hlinkClick r:id="rId8"/>
              </a:rPr>
              <a:t>/</a:t>
            </a:r>
            <a:endParaRPr lang="en-US" dirty="0"/>
          </a:p>
        </p:txBody>
      </p:sp>
    </p:spTree>
    <p:extLst>
      <p:ext uri="{BB962C8B-B14F-4D97-AF65-F5344CB8AC3E}">
        <p14:creationId xmlns:p14="http://schemas.microsoft.com/office/powerpoint/2010/main" xmlns="" val="24703647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66800" y="1143000"/>
            <a:ext cx="6934200" cy="44958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4235885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circle(in)">
                                      <p:cBhvr>
                                        <p:cTn id="7"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smtClean="0">
                <a:effectLst>
                  <a:outerShdw blurRad="38100" dist="38100" dir="2700000" algn="tl">
                    <a:srgbClr val="000000">
                      <a:alpha val="43137"/>
                    </a:srgbClr>
                  </a:outerShdw>
                </a:effectLst>
              </a:rPr>
              <a:t>What is digital storytelling?</a:t>
            </a:r>
            <a:endParaRPr lang="en-US" sz="2400"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pPr indent="0" algn="just">
              <a:buNone/>
            </a:pPr>
            <a:r>
              <a:rPr lang="en-US" dirty="0" smtClean="0"/>
              <a:t>It is a new twist to storytelling, using the ways of expression of the digital era.  With the use of computer generated text and multimedia context you and your students can create a digital story blending text, music, images, sounds and audio narration.  It must be short (8-10 minutes) in nature due to storage capacities limitations. </a:t>
            </a:r>
            <a:endParaRPr lang="en-US" dirty="0"/>
          </a:p>
        </p:txBody>
      </p:sp>
    </p:spTree>
    <p:extLst>
      <p:ext uri="{BB962C8B-B14F-4D97-AF65-F5344CB8AC3E}">
        <p14:creationId xmlns:p14="http://schemas.microsoft.com/office/powerpoint/2010/main" xmlns="" val="39327314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smtClean="0">
                <a:effectLst>
                  <a:outerShdw blurRad="38100" dist="38100" dir="2700000" algn="tl">
                    <a:srgbClr val="000000">
                      <a:alpha val="43137"/>
                    </a:srgbClr>
                  </a:outerShdw>
                </a:effectLst>
              </a:rPr>
              <a:t>In what context should we use digital storytelling?</a:t>
            </a:r>
            <a:endParaRPr lang="en-US" sz="2400"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pPr indent="0" algn="just">
              <a:buNone/>
            </a:pPr>
            <a:r>
              <a:rPr lang="en-US" dirty="0" smtClean="0"/>
              <a:t>Digital storytelling is not only for the language arts classroom.  It can be used in all subjects.  However applying digital storytelling depends on the curriculum goals, the grade level, the content, the timing, the resources available, the administrative support, etc.  So you should consider this before using digital storytelling.   </a:t>
            </a:r>
            <a:endParaRPr lang="en-US" dirty="0"/>
          </a:p>
        </p:txBody>
      </p:sp>
    </p:spTree>
    <p:extLst>
      <p:ext uri="{BB962C8B-B14F-4D97-AF65-F5344CB8AC3E}">
        <p14:creationId xmlns:p14="http://schemas.microsoft.com/office/powerpoint/2010/main" xmlns="" val="210342050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effectLst>
                  <a:outerShdw blurRad="38100" dist="38100" dir="2700000" algn="tl">
                    <a:srgbClr val="000000">
                      <a:alpha val="43137"/>
                    </a:srgbClr>
                  </a:outerShdw>
                </a:effectLst>
              </a:rPr>
              <a:t>What are the Benefits?</a:t>
            </a:r>
            <a:endParaRPr lang="en-US" sz="2800"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pPr indent="0" algn="just">
              <a:buNone/>
            </a:pPr>
            <a:r>
              <a:rPr lang="en-US" dirty="0" smtClean="0"/>
              <a:t>Storytelling helps students organize their thoughts, see patterns, and find solutions.  Telling stories is about reasons for actions, not just actions themselves.  Making it digital adds other dimensions which engage visual and auditory learners.  It is an active learning process which makes personal connections, engages cultural assets, and includes diverse students.</a:t>
            </a:r>
          </a:p>
        </p:txBody>
      </p:sp>
    </p:spTree>
    <p:extLst>
      <p:ext uri="{BB962C8B-B14F-4D97-AF65-F5344CB8AC3E}">
        <p14:creationId xmlns:p14="http://schemas.microsoft.com/office/powerpoint/2010/main" xmlns="" val="7741058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effectLst>
                  <a:outerShdw blurRad="38100" dist="38100" dir="2700000" algn="tl">
                    <a:srgbClr val="000000">
                      <a:alpha val="43137"/>
                    </a:srgbClr>
                  </a:outerShdw>
                </a:effectLst>
              </a:rPr>
              <a:t>NC teaching standards</a:t>
            </a:r>
            <a:endParaRPr lang="en-US" sz="2800"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r>
              <a:rPr lang="en-US" dirty="0" smtClean="0"/>
              <a:t>Make content engaging, </a:t>
            </a:r>
            <a:r>
              <a:rPr lang="en-US" dirty="0" smtClean="0"/>
              <a:t>relevant </a:t>
            </a:r>
            <a:r>
              <a:rPr lang="en-US" dirty="0" smtClean="0"/>
              <a:t>and meaningful to </a:t>
            </a:r>
            <a:r>
              <a:rPr lang="en-US" dirty="0" smtClean="0"/>
              <a:t>student’s </a:t>
            </a:r>
            <a:r>
              <a:rPr lang="en-US" dirty="0" smtClean="0"/>
              <a:t>lives.</a:t>
            </a:r>
          </a:p>
          <a:p>
            <a:r>
              <a:rPr lang="en-US" dirty="0" smtClean="0"/>
              <a:t>Teach existing core content that is revised to include skills like critical thinking, problem solving, and information and communications technology (ITC) literacy.</a:t>
            </a:r>
          </a:p>
          <a:p>
            <a:r>
              <a:rPr lang="en-US" dirty="0" smtClean="0"/>
              <a:t>Encourage  students to use 21</a:t>
            </a:r>
            <a:r>
              <a:rPr lang="en-US" baseline="30000" dirty="0" smtClean="0"/>
              <a:t>st</a:t>
            </a:r>
            <a:r>
              <a:rPr lang="en-US" dirty="0" smtClean="0"/>
              <a:t> century skills so they discover how to learn, innovate, collaborate, and communicate their ideas.</a:t>
            </a:r>
            <a:endParaRPr lang="en-US" dirty="0"/>
          </a:p>
        </p:txBody>
      </p:sp>
    </p:spTree>
    <p:extLst>
      <p:ext uri="{BB962C8B-B14F-4D97-AF65-F5344CB8AC3E}">
        <p14:creationId xmlns:p14="http://schemas.microsoft.com/office/powerpoint/2010/main" xmlns="" val="40040524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1066800"/>
            <a:ext cx="6400800" cy="990600"/>
          </a:xfrm>
        </p:spPr>
        <p:txBody>
          <a:bodyPr>
            <a:normAutofit/>
          </a:bodyPr>
          <a:lstStyle/>
          <a:p>
            <a:r>
              <a:rPr lang="en-US" sz="2800" dirty="0" smtClean="0">
                <a:effectLst>
                  <a:outerShdw blurRad="38100" dist="38100" dir="2700000" algn="tl">
                    <a:srgbClr val="000000">
                      <a:alpha val="43137"/>
                    </a:srgbClr>
                  </a:outerShdw>
                </a:effectLst>
              </a:rPr>
              <a:t>Marzano’s essential nine connection</a:t>
            </a:r>
            <a:endParaRPr lang="en-US" sz="2800"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fontScale="77500" lnSpcReduction="20000"/>
          </a:bodyPr>
          <a:lstStyle/>
          <a:p>
            <a:pPr marL="68580" indent="-342900">
              <a:buFont typeface="+mj-lt"/>
              <a:buAutoNum type="arabicPeriod"/>
            </a:pPr>
            <a:r>
              <a:rPr lang="en-US" i="1" dirty="0" smtClean="0"/>
              <a:t>Identifying similarities and differences</a:t>
            </a:r>
          </a:p>
          <a:p>
            <a:pPr marL="68580" indent="-342900">
              <a:buFont typeface="+mj-lt"/>
              <a:buAutoNum type="arabicPeriod"/>
            </a:pPr>
            <a:r>
              <a:rPr lang="en-US" i="1" dirty="0" smtClean="0"/>
              <a:t>Summarizing and note taking</a:t>
            </a:r>
          </a:p>
          <a:p>
            <a:pPr marL="68580" indent="-342900">
              <a:buFont typeface="+mj-lt"/>
              <a:buAutoNum type="arabicPeriod"/>
            </a:pPr>
            <a:r>
              <a:rPr lang="en-US" i="1" dirty="0" smtClean="0"/>
              <a:t>Reinforcing effort and providing recognition</a:t>
            </a:r>
          </a:p>
          <a:p>
            <a:pPr marL="68580" indent="-342900">
              <a:buFont typeface="+mj-lt"/>
              <a:buAutoNum type="arabicPeriod"/>
            </a:pPr>
            <a:r>
              <a:rPr lang="en-US" dirty="0" smtClean="0"/>
              <a:t>Homework and practice</a:t>
            </a:r>
          </a:p>
          <a:p>
            <a:pPr marL="68580" indent="-342900">
              <a:buFont typeface="+mj-lt"/>
              <a:buAutoNum type="arabicPeriod"/>
            </a:pPr>
            <a:r>
              <a:rPr lang="en-US" i="1" dirty="0" smtClean="0"/>
              <a:t>Nonlinguistic representations</a:t>
            </a:r>
          </a:p>
          <a:p>
            <a:pPr marL="68580" indent="-342900">
              <a:buFont typeface="+mj-lt"/>
              <a:buAutoNum type="arabicPeriod"/>
            </a:pPr>
            <a:r>
              <a:rPr lang="en-US" i="1" dirty="0" smtClean="0"/>
              <a:t>Cooperative learning</a:t>
            </a:r>
          </a:p>
          <a:p>
            <a:pPr marL="68580" indent="-342900">
              <a:buFont typeface="+mj-lt"/>
              <a:buAutoNum type="arabicPeriod"/>
            </a:pPr>
            <a:r>
              <a:rPr lang="en-US" i="1" dirty="0" smtClean="0"/>
              <a:t>Setting objectives and providing feedback</a:t>
            </a:r>
          </a:p>
          <a:p>
            <a:pPr marL="68580" indent="-342900">
              <a:buFont typeface="+mj-lt"/>
              <a:buAutoNum type="arabicPeriod"/>
            </a:pPr>
            <a:r>
              <a:rPr lang="en-US" dirty="0" smtClean="0"/>
              <a:t>Generating and testing hypotheses</a:t>
            </a:r>
          </a:p>
          <a:p>
            <a:pPr marL="68580" indent="-342900">
              <a:buFont typeface="+mj-lt"/>
              <a:buAutoNum type="arabicPeriod"/>
            </a:pPr>
            <a:r>
              <a:rPr lang="en-US" dirty="0" smtClean="0"/>
              <a:t>Cues, questions, and advance organizers</a:t>
            </a:r>
          </a:p>
          <a:p>
            <a:pPr marL="68580" indent="-342900">
              <a:buFont typeface="+mj-lt"/>
              <a:buAutoNum type="arabicPeriod"/>
            </a:pPr>
            <a:endParaRPr lang="en-US" i="1" dirty="0"/>
          </a:p>
        </p:txBody>
      </p:sp>
    </p:spTree>
    <p:extLst>
      <p:ext uri="{BB962C8B-B14F-4D97-AF65-F5344CB8AC3E}">
        <p14:creationId xmlns:p14="http://schemas.microsoft.com/office/powerpoint/2010/main" xmlns="" val="38570591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1066800"/>
            <a:ext cx="6400800" cy="990600"/>
          </a:xfrm>
        </p:spPr>
        <p:txBody>
          <a:bodyPr>
            <a:normAutofit/>
          </a:bodyPr>
          <a:lstStyle/>
          <a:p>
            <a:r>
              <a:rPr lang="en-US" sz="2800" dirty="0" smtClean="0">
                <a:effectLst>
                  <a:outerShdw blurRad="38100" dist="38100" dir="2700000" algn="tl">
                    <a:srgbClr val="000000">
                      <a:alpha val="43137"/>
                    </a:srgbClr>
                  </a:outerShdw>
                </a:effectLst>
              </a:rPr>
              <a:t>Example 1</a:t>
            </a:r>
            <a:br>
              <a:rPr lang="en-US" sz="2800" dirty="0" smtClean="0">
                <a:effectLst>
                  <a:outerShdw blurRad="38100" dist="38100" dir="2700000" algn="tl">
                    <a:srgbClr val="000000">
                      <a:alpha val="43137"/>
                    </a:srgbClr>
                  </a:outerShdw>
                </a:effectLst>
              </a:rPr>
            </a:br>
            <a:r>
              <a:rPr lang="en-US" sz="2800" dirty="0" smtClean="0">
                <a:effectLst>
                  <a:outerShdw blurRad="38100" dist="38100" dir="2700000" algn="tl">
                    <a:srgbClr val="000000">
                      <a:alpha val="43137"/>
                    </a:srgbClr>
                  </a:outerShdw>
                </a:effectLst>
              </a:rPr>
              <a:t>Foreign language</a:t>
            </a:r>
            <a:endParaRPr lang="en-US" sz="2800"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pPr indent="0" algn="just">
              <a:buNone/>
            </a:pPr>
            <a:r>
              <a:rPr lang="en-US" dirty="0" smtClean="0"/>
              <a:t>Use Photo Story to create a travel advertisement for a Spanish speaking country</a:t>
            </a:r>
            <a:r>
              <a:rPr lang="en-US" dirty="0"/>
              <a:t> </a:t>
            </a:r>
            <a:r>
              <a:rPr lang="en-US" dirty="0" smtClean="0"/>
              <a:t>studied in class.  Include the geographic location, the historic or touristic places to visit, the capital city, etc.  Use your imagination and have fun!</a:t>
            </a:r>
            <a:endParaRPr lang="en-US" dirty="0"/>
          </a:p>
        </p:txBody>
      </p:sp>
    </p:spTree>
    <p:extLst>
      <p:ext uri="{BB962C8B-B14F-4D97-AF65-F5344CB8AC3E}">
        <p14:creationId xmlns:p14="http://schemas.microsoft.com/office/powerpoint/2010/main" xmlns="" val="7908992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66800" y="1143000"/>
            <a:ext cx="6941840" cy="3962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Title 3"/>
          <p:cNvSpPr>
            <a:spLocks noGrp="1"/>
          </p:cNvSpPr>
          <p:nvPr>
            <p:ph type="title"/>
          </p:nvPr>
        </p:nvSpPr>
        <p:spPr>
          <a:xfrm>
            <a:off x="1413520" y="5105400"/>
            <a:ext cx="6248400" cy="694373"/>
          </a:xfrm>
        </p:spPr>
        <p:txBody>
          <a:bodyPr>
            <a:normAutofit/>
          </a:bodyPr>
          <a:lstStyle/>
          <a:p>
            <a:r>
              <a:rPr lang="en-US" sz="1400" dirty="0">
                <a:effectLst>
                  <a:outerShdw blurRad="38100" dist="38100" dir="2700000" algn="tl">
                    <a:srgbClr val="000000">
                      <a:alpha val="43137"/>
                    </a:srgbClr>
                  </a:outerShdw>
                </a:effectLst>
              </a:rPr>
              <a:t>(McCullen, McKenzie, &amp; Gray)</a:t>
            </a:r>
            <a:br>
              <a:rPr lang="en-US" sz="1400" dirty="0">
                <a:effectLst>
                  <a:outerShdw blurRad="38100" dist="38100" dir="2700000" algn="tl">
                    <a:srgbClr val="000000">
                      <a:alpha val="43137"/>
                    </a:srgbClr>
                  </a:outerShdw>
                </a:effectLst>
              </a:rPr>
            </a:br>
            <a:r>
              <a:rPr lang="en-US" sz="1400" dirty="0">
                <a:effectLst>
                  <a:outerShdw blurRad="38100" dist="38100" dir="2700000" algn="tl">
                    <a:srgbClr val="000000">
                      <a:alpha val="43137"/>
                    </a:srgbClr>
                  </a:outerShdw>
                </a:effectLst>
              </a:rPr>
              <a:t>(NC Standard Course of Study, 2004)</a:t>
            </a:r>
            <a:r>
              <a:rPr lang="en-US" sz="900" dirty="0">
                <a:effectLst>
                  <a:outerShdw blurRad="38100" dist="38100" dir="2700000" algn="tl">
                    <a:srgbClr val="000000">
                      <a:alpha val="43137"/>
                    </a:srgbClr>
                  </a:outerShdw>
                </a:effectLst>
              </a:rPr>
              <a:t/>
            </a:r>
            <a:br>
              <a:rPr lang="en-US" sz="900" dirty="0">
                <a:effectLst>
                  <a:outerShdw blurRad="38100" dist="38100" dir="2700000" algn="tl">
                    <a:srgbClr val="000000">
                      <a:alpha val="43137"/>
                    </a:srgbClr>
                  </a:outerShdw>
                </a:effectLst>
              </a:rPr>
            </a:br>
            <a:endParaRPr lang="en-US" sz="9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72231255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uture">
  <a:themeElements>
    <a:clrScheme name="Couture">
      <a:dk1>
        <a:sysClr val="windowText" lastClr="000000"/>
      </a:dk1>
      <a:lt1>
        <a:sysClr val="window" lastClr="FFFFFF"/>
      </a:lt1>
      <a:dk2>
        <a:srgbClr val="37302A"/>
      </a:dk2>
      <a:lt2>
        <a:srgbClr val="D0CCB9"/>
      </a:lt2>
      <a:accent1>
        <a:srgbClr val="9E8E5C"/>
      </a:accent1>
      <a:accent2>
        <a:srgbClr val="A09781"/>
      </a:accent2>
      <a:accent3>
        <a:srgbClr val="85776D"/>
      </a:accent3>
      <a:accent4>
        <a:srgbClr val="AEAFA9"/>
      </a:accent4>
      <a:accent5>
        <a:srgbClr val="8D878B"/>
      </a:accent5>
      <a:accent6>
        <a:srgbClr val="6B6149"/>
      </a:accent6>
      <a:hlink>
        <a:srgbClr val="B6A272"/>
      </a:hlink>
      <a:folHlink>
        <a:srgbClr val="8A784F"/>
      </a:folHlink>
    </a:clrScheme>
    <a:fontScheme name="Black Tie">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70000"/>
              </a:schemeClr>
            </a:gs>
            <a:gs pos="100000">
              <a:schemeClr val="phClr">
                <a:shade val="80000"/>
              </a:schemeClr>
            </a:gs>
          </a:gsLst>
          <a:path path="circle">
            <a:fillToRect l="50000" t="100000" r="100000" b="100000"/>
          </a:path>
        </a:gradFill>
        <a:blipFill rotWithShape="1">
          <a:blip xmlns:r="http://schemas.openxmlformats.org/officeDocument/2006/relationships" r:embed="rId1">
            <a:duotone>
              <a:schemeClr val="phClr">
                <a:shade val="30000"/>
                <a:satMod val="200000"/>
              </a:schemeClr>
              <a:schemeClr val="phClr">
                <a:tint val="2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809</TotalTime>
  <Words>767</Words>
  <Application>Microsoft Office PowerPoint</Application>
  <PresentationFormat>On-screen Show (4:3)</PresentationFormat>
  <Paragraphs>56</Paragraphs>
  <Slides>15</Slides>
  <Notes>1</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Couture</vt:lpstr>
      <vt:lpstr>Digital storytelling Using Microsoft Photo Story </vt:lpstr>
      <vt:lpstr>Slide 2</vt:lpstr>
      <vt:lpstr>What is digital storytelling?</vt:lpstr>
      <vt:lpstr>In what context should we use digital storytelling?</vt:lpstr>
      <vt:lpstr>What are the Benefits?</vt:lpstr>
      <vt:lpstr>NC teaching standards</vt:lpstr>
      <vt:lpstr>Marzano’s essential nine connection</vt:lpstr>
      <vt:lpstr>Example 1 Foreign language</vt:lpstr>
      <vt:lpstr>(McCullen, McKenzie, &amp; Gray) (NC Standard Course of Study, 2004) </vt:lpstr>
      <vt:lpstr>Example 2 Science</vt:lpstr>
      <vt:lpstr>Example 3 social studies</vt:lpstr>
      <vt:lpstr>Example 4 English</vt:lpstr>
      <vt:lpstr>Conclusion</vt:lpstr>
      <vt:lpstr>Works cited</vt:lpstr>
      <vt:lpstr>resources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Digital storytelling</dc:title>
  <dc:creator>isucio</dc:creator>
  <cp:lastModifiedBy>isucio</cp:lastModifiedBy>
  <cp:revision>49</cp:revision>
  <dcterms:created xsi:type="dcterms:W3CDTF">2011-03-18T17:38:19Z</dcterms:created>
  <dcterms:modified xsi:type="dcterms:W3CDTF">2011-03-24T00:43:17Z</dcterms:modified>
</cp:coreProperties>
</file>