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1"/>
  </p:notesMasterIdLst>
  <p:sldIdLst>
    <p:sldId id="256" r:id="rId2"/>
    <p:sldId id="260" r:id="rId3"/>
    <p:sldId id="257" r:id="rId4"/>
    <p:sldId id="261" r:id="rId5"/>
    <p:sldId id="264" r:id="rId6"/>
    <p:sldId id="258" r:id="rId7"/>
    <p:sldId id="272" r:id="rId8"/>
    <p:sldId id="276" r:id="rId9"/>
    <p:sldId id="277" r:id="rId10"/>
    <p:sldId id="262" r:id="rId11"/>
    <p:sldId id="273" r:id="rId12"/>
    <p:sldId id="274" r:id="rId13"/>
    <p:sldId id="267" r:id="rId14"/>
    <p:sldId id="268" r:id="rId15"/>
    <p:sldId id="271" r:id="rId16"/>
    <p:sldId id="275" r:id="rId17"/>
    <p:sldId id="263" r:id="rId18"/>
    <p:sldId id="269" r:id="rId19"/>
    <p:sldId id="259" r:id="rId20"/>
  </p:sldIdLst>
  <p:sldSz cx="9144000" cy="6858000" type="screen4x3"/>
  <p:notesSz cx="6858000"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96"/>
      </p:cViewPr>
      <p:guideLst>
        <p:guide orient="horz" pos="2160"/>
        <p:guide pos="2880"/>
      </p:guideLst>
    </p:cSldViewPr>
  </p:slideViewPr>
  <p:notesTextViewPr>
    <p:cViewPr>
      <p:scale>
        <a:sx n="1" d="1"/>
        <a:sy n="1" d="1"/>
      </p:scale>
      <p:origin x="0" y="726"/>
    </p:cViewPr>
  </p:notesTextViewPr>
  <p:notesViewPr>
    <p:cSldViewPr>
      <p:cViewPr varScale="1">
        <p:scale>
          <a:sx n="56" d="100"/>
          <a:sy n="56" d="100"/>
        </p:scale>
        <p:origin x="-2580" y="-84"/>
      </p:cViewPr>
      <p:guideLst>
        <p:guide orient="horz" pos="286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4184"/>
          </a:xfrm>
          <a:prstGeom prst="rect">
            <a:avLst/>
          </a:prstGeom>
        </p:spPr>
        <p:txBody>
          <a:bodyPr vert="horz" lIns="91440" tIns="45720" rIns="91440" bIns="45720" rtlCol="0"/>
          <a:lstStyle>
            <a:lvl1pPr algn="r">
              <a:defRPr sz="1200"/>
            </a:lvl1pPr>
          </a:lstStyle>
          <a:p>
            <a:fld id="{A74FE59C-59CB-4447-84A5-5DB006FBFCD6}" type="datetimeFigureOut">
              <a:rPr lang="en-US" smtClean="0"/>
              <a:t>2/17/2011</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4746"/>
            <a:ext cx="5486400" cy="40876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7915"/>
            <a:ext cx="2971800" cy="454184"/>
          </a:xfrm>
          <a:prstGeom prst="rect">
            <a:avLst/>
          </a:prstGeom>
        </p:spPr>
        <p:txBody>
          <a:bodyPr vert="horz" lIns="91440" tIns="45720" rIns="91440" bIns="45720" rtlCol="0" anchor="b"/>
          <a:lstStyle>
            <a:lvl1pPr algn="r">
              <a:defRPr sz="1200"/>
            </a:lvl1pPr>
          </a:lstStyle>
          <a:p>
            <a:fld id="{E148A610-23B3-4356-B393-E216BFCB2B28}" type="slidenum">
              <a:rPr lang="en-US" smtClean="0"/>
              <a:t>‹#›</a:t>
            </a:fld>
            <a:endParaRPr lang="en-US"/>
          </a:p>
        </p:txBody>
      </p:sp>
    </p:spTree>
    <p:extLst>
      <p:ext uri="{BB962C8B-B14F-4D97-AF65-F5344CB8AC3E}">
        <p14:creationId xmlns:p14="http://schemas.microsoft.com/office/powerpoint/2010/main" val="1951480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1</a:t>
            </a:fld>
            <a:endParaRPr lang="en-US"/>
          </a:p>
        </p:txBody>
      </p:sp>
    </p:spTree>
    <p:extLst>
      <p:ext uri="{BB962C8B-B14F-4D97-AF65-F5344CB8AC3E}">
        <p14:creationId xmlns:p14="http://schemas.microsoft.com/office/powerpoint/2010/main" val="504327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Show</a:t>
            </a:r>
            <a:r>
              <a:rPr lang="en-US" baseline="0" dirty="0" smtClean="0"/>
              <a:t> “Math Rap” clip.</a:t>
            </a:r>
          </a:p>
          <a:p>
            <a:r>
              <a:rPr lang="en-US" dirty="0" smtClean="0"/>
              <a:t>Students</a:t>
            </a:r>
            <a:r>
              <a:rPr lang="en-US" baseline="0" dirty="0" smtClean="0"/>
              <a:t> can</a:t>
            </a:r>
            <a:r>
              <a:rPr lang="en-US" dirty="0" smtClean="0"/>
              <a:t> write and perform skits illustrating the meaning of a concept, event, or</a:t>
            </a:r>
            <a:r>
              <a:rPr lang="en-US" baseline="0" dirty="0" smtClean="0"/>
              <a:t> vocabulary term.  The characters in the skit should take on the characteristics of the concept, word, or people from history and fiction  that the students are depicting. </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10</a:t>
            </a:fld>
            <a:endParaRPr lang="en-US" dirty="0"/>
          </a:p>
        </p:txBody>
      </p:sp>
    </p:spTree>
    <p:extLst>
      <p:ext uri="{BB962C8B-B14F-4D97-AF65-F5344CB8AC3E}">
        <p14:creationId xmlns:p14="http://schemas.microsoft.com/office/powerpoint/2010/main" val="4046804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DAN</a:t>
            </a:r>
          </a:p>
          <a:p>
            <a:r>
              <a:rPr lang="en-US" dirty="0" smtClean="0"/>
              <a:t>This can be as simple or complex as you wish to</a:t>
            </a:r>
            <a:r>
              <a:rPr lang="en-US" baseline="0" dirty="0" smtClean="0"/>
              <a:t> make it</a:t>
            </a:r>
            <a:r>
              <a:rPr lang="en-US" dirty="0" smtClean="0"/>
              <a:t>.  </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11</a:t>
            </a:fld>
            <a:endParaRPr lang="en-US"/>
          </a:p>
        </p:txBody>
      </p:sp>
    </p:spTree>
    <p:extLst>
      <p:ext uri="{BB962C8B-B14F-4D97-AF65-F5344CB8AC3E}">
        <p14:creationId xmlns:p14="http://schemas.microsoft.com/office/powerpoint/2010/main" val="2756423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DAN</a:t>
            </a:r>
          </a:p>
          <a:p>
            <a:r>
              <a:rPr lang="en-US" dirty="0" smtClean="0"/>
              <a:t>Do not grade individual work on group projects – it is very difficult to tell who is doing most of the work and why.</a:t>
            </a:r>
          </a:p>
          <a:p>
            <a:r>
              <a:rPr lang="en-US" dirty="0" smtClean="0"/>
              <a:t>(Cohen, 1994)</a:t>
            </a:r>
            <a:r>
              <a:rPr lang="en-US" baseline="0" dirty="0" smtClean="0"/>
              <a:t> </a:t>
            </a:r>
            <a:endParaRPr lang="en-US" dirty="0" smtClean="0"/>
          </a:p>
          <a:p>
            <a:r>
              <a:rPr lang="en-US" dirty="0" smtClean="0"/>
              <a:t>Group work is study time: reading in 3-D</a:t>
            </a:r>
          </a:p>
        </p:txBody>
      </p:sp>
      <p:sp>
        <p:nvSpPr>
          <p:cNvPr id="4" name="Slide Number Placeholder 3"/>
          <p:cNvSpPr>
            <a:spLocks noGrp="1"/>
          </p:cNvSpPr>
          <p:nvPr>
            <p:ph type="sldNum" sz="quarter" idx="10"/>
          </p:nvPr>
        </p:nvSpPr>
        <p:spPr/>
        <p:txBody>
          <a:bodyPr/>
          <a:lstStyle/>
          <a:p>
            <a:fld id="{E148A610-23B3-4356-B393-E216BFCB2B28}" type="slidenum">
              <a:rPr lang="en-US" smtClean="0"/>
              <a:t>12</a:t>
            </a:fld>
            <a:endParaRPr lang="en-US"/>
          </a:p>
        </p:txBody>
      </p:sp>
    </p:spTree>
    <p:extLst>
      <p:ext uri="{BB962C8B-B14F-4D97-AF65-F5344CB8AC3E}">
        <p14:creationId xmlns:p14="http://schemas.microsoft.com/office/powerpoint/2010/main" val="3538414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Q – “What are some ways that Charades could be useful in instructions?” </a:t>
            </a:r>
          </a:p>
          <a:p>
            <a:r>
              <a:rPr lang="en-US" dirty="0" smtClean="0"/>
              <a:t>A</a:t>
            </a:r>
            <a:r>
              <a:rPr lang="en-US" baseline="0" dirty="0" smtClean="0"/>
              <a:t> – As bell-ringers or as test review.  </a:t>
            </a:r>
          </a:p>
          <a:p>
            <a:r>
              <a:rPr lang="en-US" dirty="0" smtClean="0"/>
              <a:t>Play Charades by having groups write prompts and put them all into</a:t>
            </a:r>
            <a:r>
              <a:rPr lang="en-US" baseline="0" dirty="0" smtClean="0"/>
              <a:t> a hat.  Then each group pulls out a prompt and prepares a charade to perform for the class.</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13</a:t>
            </a:fld>
            <a:endParaRPr lang="en-US" dirty="0"/>
          </a:p>
        </p:txBody>
      </p:sp>
    </p:spTree>
    <p:extLst>
      <p:ext uri="{BB962C8B-B14F-4D97-AF65-F5344CB8AC3E}">
        <p14:creationId xmlns:p14="http://schemas.microsoft.com/office/powerpoint/2010/main" val="1423777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Teacher starts with “Once upon</a:t>
            </a:r>
            <a:r>
              <a:rPr lang="en-US" baseline="0" dirty="0" smtClean="0"/>
              <a:t> a time…” and students continue on with the story one at a time around the circle.  If they have nothing to contribute they can simply say “and…”  Then break into smaller story circles and have each circle repeat the exercise in more detail.</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14</a:t>
            </a:fld>
            <a:endParaRPr lang="en-US"/>
          </a:p>
        </p:txBody>
      </p:sp>
    </p:spTree>
    <p:extLst>
      <p:ext uri="{BB962C8B-B14F-4D97-AF65-F5344CB8AC3E}">
        <p14:creationId xmlns:p14="http://schemas.microsoft.com/office/powerpoint/2010/main" val="3881411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DAN</a:t>
            </a:r>
          </a:p>
          <a:p>
            <a:r>
              <a:rPr lang="en-US" dirty="0" smtClean="0"/>
              <a:t>Class Discussion: “Strongly held convictions changes one’s view of an event. Is there such a thing as objectivity?” Use a current event as an example. </a:t>
            </a:r>
          </a:p>
          <a:p>
            <a:r>
              <a:rPr lang="en-US" baseline="0" dirty="0" smtClean="0"/>
              <a:t>Have students assess one another, focusing on identifying bias.</a:t>
            </a:r>
          </a:p>
        </p:txBody>
      </p:sp>
      <p:sp>
        <p:nvSpPr>
          <p:cNvPr id="4" name="Slide Number Placeholder 3"/>
          <p:cNvSpPr>
            <a:spLocks noGrp="1"/>
          </p:cNvSpPr>
          <p:nvPr>
            <p:ph type="sldNum" sz="quarter" idx="10"/>
          </p:nvPr>
        </p:nvSpPr>
        <p:spPr/>
        <p:txBody>
          <a:bodyPr/>
          <a:lstStyle/>
          <a:p>
            <a:fld id="{E148A610-23B3-4356-B393-E216BFCB2B28}" type="slidenum">
              <a:rPr lang="en-US" smtClean="0"/>
              <a:t>15</a:t>
            </a:fld>
            <a:endParaRPr lang="en-US"/>
          </a:p>
        </p:txBody>
      </p:sp>
    </p:spTree>
    <p:extLst>
      <p:ext uri="{BB962C8B-B14F-4D97-AF65-F5344CB8AC3E}">
        <p14:creationId xmlns:p14="http://schemas.microsoft.com/office/powerpoint/2010/main" val="3154590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DAN</a:t>
            </a:r>
          </a:p>
          <a:p>
            <a:r>
              <a:rPr lang="en-US" dirty="0" smtClean="0"/>
              <a:t>Q – “What are some ways to ensure ‘equal exchange’ in group</a:t>
            </a:r>
            <a:r>
              <a:rPr lang="en-US" baseline="0" dirty="0" smtClean="0"/>
              <a:t> work?” </a:t>
            </a:r>
          </a:p>
          <a:p>
            <a:r>
              <a:rPr lang="en-US" baseline="0" dirty="0" smtClean="0"/>
              <a:t>A – Assigning specific roles, group self and peer assessments, choosing groups according to abilities and personalities</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16</a:t>
            </a:fld>
            <a:endParaRPr lang="en-US"/>
          </a:p>
        </p:txBody>
      </p:sp>
    </p:spTree>
    <p:extLst>
      <p:ext uri="{BB962C8B-B14F-4D97-AF65-F5344CB8AC3E}">
        <p14:creationId xmlns:p14="http://schemas.microsoft.com/office/powerpoint/2010/main" val="148104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We hope that you will find a way to incorporate drama into your literacy lesson plans!</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17</a:t>
            </a:fld>
            <a:endParaRPr lang="en-US"/>
          </a:p>
        </p:txBody>
      </p:sp>
    </p:spTree>
    <p:extLst>
      <p:ext uri="{BB962C8B-B14F-4D97-AF65-F5344CB8AC3E}">
        <p14:creationId xmlns:p14="http://schemas.microsoft.com/office/powerpoint/2010/main" val="4142453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48A610-23B3-4356-B393-E216BFCB2B28}" type="slidenum">
              <a:rPr lang="en-US" smtClean="0"/>
              <a:t>18</a:t>
            </a:fld>
            <a:endParaRPr lang="en-US"/>
          </a:p>
        </p:txBody>
      </p:sp>
    </p:spTree>
    <p:extLst>
      <p:ext uri="{BB962C8B-B14F-4D97-AF65-F5344CB8AC3E}">
        <p14:creationId xmlns:p14="http://schemas.microsoft.com/office/powerpoint/2010/main" val="2609478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48A610-23B3-4356-B393-E216BFCB2B28}" type="slidenum">
              <a:rPr lang="en-US" smtClean="0"/>
              <a:t>19</a:t>
            </a:fld>
            <a:endParaRPr lang="en-US"/>
          </a:p>
        </p:txBody>
      </p:sp>
    </p:spTree>
    <p:extLst>
      <p:ext uri="{BB962C8B-B14F-4D97-AF65-F5344CB8AC3E}">
        <p14:creationId xmlns:p14="http://schemas.microsoft.com/office/powerpoint/2010/main" val="3073491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Dramatic activities take students straight to the top of Bloom’s Taxonomy</a:t>
            </a:r>
            <a:r>
              <a:rPr lang="en-US" baseline="0" dirty="0" smtClean="0"/>
              <a:t> – Creation.  Combining ideas and prior knowledge to create something new, a skit, a speech, a debate, a charade, etc.  These activities appeal to visual and kinesthetic learners as well.</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2</a:t>
            </a:fld>
            <a:endParaRPr lang="en-US"/>
          </a:p>
        </p:txBody>
      </p:sp>
    </p:spTree>
    <p:extLst>
      <p:ext uri="{BB962C8B-B14F-4D97-AF65-F5344CB8AC3E}">
        <p14:creationId xmlns:p14="http://schemas.microsoft.com/office/powerpoint/2010/main" val="2115690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DAN</a:t>
            </a:r>
          </a:p>
          <a:p>
            <a:r>
              <a:rPr lang="en-US" dirty="0" smtClean="0"/>
              <a:t>There is no question</a:t>
            </a:r>
            <a:r>
              <a:rPr lang="en-US" baseline="0" dirty="0" smtClean="0"/>
              <a:t> that successful reading and gaining confidence in public presentation ties directly to 21</a:t>
            </a:r>
            <a:r>
              <a:rPr lang="en-US" baseline="30000" dirty="0" smtClean="0"/>
              <a:t>st</a:t>
            </a:r>
            <a:r>
              <a:rPr lang="en-US" baseline="0" dirty="0" smtClean="0"/>
              <a:t> century job skills.</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3</a:t>
            </a:fld>
            <a:endParaRPr lang="en-US"/>
          </a:p>
        </p:txBody>
      </p:sp>
    </p:spTree>
    <p:extLst>
      <p:ext uri="{BB962C8B-B14F-4D97-AF65-F5344CB8AC3E}">
        <p14:creationId xmlns:p14="http://schemas.microsoft.com/office/powerpoint/2010/main" val="801707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Q – “Who can</a:t>
            </a:r>
            <a:r>
              <a:rPr lang="en-US" baseline="0" dirty="0" smtClean="0"/>
              <a:t> define ‘episodic’ memory for us</a:t>
            </a:r>
            <a:r>
              <a:rPr lang="en-US" baseline="0" dirty="0" smtClean="0"/>
              <a:t>?”</a:t>
            </a:r>
          </a:p>
          <a:p>
            <a:r>
              <a:rPr lang="en-US" baseline="0" dirty="0" smtClean="0"/>
              <a:t>A – A memory connected to a specific event or “episode.”</a:t>
            </a:r>
            <a:endParaRPr lang="en-US" baseline="0" dirty="0" smtClean="0"/>
          </a:p>
          <a:p>
            <a:r>
              <a:rPr lang="en-US" baseline="0" dirty="0" smtClean="0"/>
              <a:t>Episodic memories make the reading experiential and meaningful.</a:t>
            </a:r>
          </a:p>
          <a:p>
            <a:r>
              <a:rPr lang="en-US" dirty="0" smtClean="0"/>
              <a:t>S</a:t>
            </a:r>
            <a:r>
              <a:rPr lang="en-US" baseline="0" dirty="0" smtClean="0"/>
              <a:t>tudents who are successful, dedicated readers enter the story world as they are reading and move around in it.  They let themselves get absorbed in what they are reading.  (Wilhelm, 2008) </a:t>
            </a:r>
          </a:p>
          <a:p>
            <a:r>
              <a:rPr lang="en-US" baseline="0" dirty="0" smtClean="0"/>
              <a:t>For reluctant readers, this absorption does not occur naturally.  </a:t>
            </a:r>
          </a:p>
          <a:p>
            <a:r>
              <a:rPr lang="en-US" baseline="0" dirty="0" smtClean="0"/>
              <a:t>Dramatic activities engage these readers and encourage them to actively experience what they are reading.</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4</a:t>
            </a:fld>
            <a:endParaRPr lang="en-US"/>
          </a:p>
        </p:txBody>
      </p:sp>
    </p:spTree>
    <p:extLst>
      <p:ext uri="{BB962C8B-B14F-4D97-AF65-F5344CB8AC3E}">
        <p14:creationId xmlns:p14="http://schemas.microsoft.com/office/powerpoint/2010/main" val="559601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All of us at some point in</a:t>
            </a:r>
            <a:r>
              <a:rPr lang="en-US" baseline="0" dirty="0" smtClean="0"/>
              <a:t> our education have been told the answer to the second question.  But how many of us remember it?  </a:t>
            </a:r>
          </a:p>
          <a:p>
            <a:r>
              <a:rPr lang="en-US" baseline="0" dirty="0" smtClean="0"/>
              <a:t>We are actively participated in the 1980s, therefore we remember who the president was at that time. </a:t>
            </a:r>
          </a:p>
          <a:p>
            <a:r>
              <a:rPr lang="en-US" baseline="0" dirty="0" smtClean="0"/>
              <a:t>We did not actively participate in the 1880s, but rather we were told about them, so we have not retained this information.</a:t>
            </a:r>
          </a:p>
          <a:p>
            <a:r>
              <a:rPr lang="en-US" baseline="0" dirty="0" smtClean="0"/>
              <a:t>Ronald Reagan, Grover Cleveland.</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5</a:t>
            </a:fld>
            <a:endParaRPr lang="en-US" dirty="0"/>
          </a:p>
        </p:txBody>
      </p:sp>
    </p:spTree>
    <p:extLst>
      <p:ext uri="{BB962C8B-B14F-4D97-AF65-F5344CB8AC3E}">
        <p14:creationId xmlns:p14="http://schemas.microsoft.com/office/powerpoint/2010/main" val="3752504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KATHRYN</a:t>
            </a:r>
          </a:p>
          <a:p>
            <a:r>
              <a:rPr lang="en-US" dirty="0" smtClean="0"/>
              <a:t>Q – “How many of you are</a:t>
            </a:r>
            <a:r>
              <a:rPr lang="en-US" baseline="0" dirty="0" smtClean="0"/>
              <a:t> thinking at least one of these right now?”</a:t>
            </a:r>
          </a:p>
          <a:p>
            <a:r>
              <a:rPr lang="en-US" dirty="0" smtClean="0"/>
              <a:t>We</a:t>
            </a:r>
            <a:r>
              <a:rPr lang="en-US" baseline="0" dirty="0" smtClean="0"/>
              <a:t> will show you where to begin, you can plan an activity to take as much or as little time as you like, with a detailed rubric and a clear focus students will stay on task and take the activity seriously</a:t>
            </a:r>
            <a:r>
              <a:rPr lang="en-US" baseline="0" dirty="0" smtClean="0"/>
              <a:t>.</a:t>
            </a:r>
          </a:p>
          <a:p>
            <a:endParaRPr lang="en-US" baseline="0" dirty="0" smtClean="0"/>
          </a:p>
          <a:p>
            <a:r>
              <a:rPr lang="en-US" baseline="0" dirty="0" smtClean="0"/>
              <a:t>Both Dan and I have theater backgrounds and we both will be English teachers.  So, we went into this thinking “we’re going to use our theater experience!”  But as we got deeper into our research on the topic, we realized that ANYONE can do this and EVERYONE should do this!  It’s not about presenting Shakespeare in your geometry class, it is about getting the kids to experience what they </a:t>
            </a:r>
            <a:r>
              <a:rPr lang="en-US" baseline="0" smtClean="0"/>
              <a:t>are reading in a new way.</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6</a:t>
            </a:fld>
            <a:endParaRPr lang="en-US"/>
          </a:p>
        </p:txBody>
      </p:sp>
    </p:spTree>
    <p:extLst>
      <p:ext uri="{BB962C8B-B14F-4D97-AF65-F5344CB8AC3E}">
        <p14:creationId xmlns:p14="http://schemas.microsoft.com/office/powerpoint/2010/main" val="229489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DAN</a:t>
            </a:r>
          </a:p>
          <a:p>
            <a:r>
              <a:rPr lang="en-US" baseline="0" dirty="0" smtClean="0"/>
              <a:t>Give them an orientation session on major concepts, objectives, behaviors and attitudes that are expected.  </a:t>
            </a:r>
          </a:p>
          <a:p>
            <a:r>
              <a:rPr lang="en-US" baseline="0" dirty="0" smtClean="0"/>
              <a:t>No need to make the session long or elaborate, let them get to work.</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7</a:t>
            </a:fld>
            <a:endParaRPr lang="en-US"/>
          </a:p>
        </p:txBody>
      </p:sp>
    </p:spTree>
    <p:extLst>
      <p:ext uri="{BB962C8B-B14F-4D97-AF65-F5344CB8AC3E}">
        <p14:creationId xmlns:p14="http://schemas.microsoft.com/office/powerpoint/2010/main" val="2957124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DAN</a:t>
            </a:r>
          </a:p>
          <a:p>
            <a:r>
              <a:rPr lang="en-US" dirty="0" smtClean="0"/>
              <a:t>Q – How many of you have</a:t>
            </a:r>
            <a:r>
              <a:rPr lang="en-US" baseline="0" dirty="0" smtClean="0"/>
              <a:t> found yourselves falling into familiar roles as you work together on the Pedagogy Project?  </a:t>
            </a:r>
            <a:endParaRPr lang="en-US" dirty="0" smtClean="0"/>
          </a:p>
          <a:p>
            <a:r>
              <a:rPr lang="en-US" dirty="0" smtClean="0"/>
              <a:t>Q – “What are some things that can make</a:t>
            </a:r>
            <a:r>
              <a:rPr lang="en-US" baseline="0" dirty="0" smtClean="0"/>
              <a:t> a student ‘high’ status?”</a:t>
            </a:r>
          </a:p>
          <a:p>
            <a:r>
              <a:rPr lang="en-US" baseline="0" dirty="0" smtClean="0"/>
              <a:t>A – Social, academic, socio-economic status</a:t>
            </a:r>
          </a:p>
          <a:p>
            <a:r>
              <a:rPr lang="en-US" baseline="0" dirty="0" smtClean="0"/>
              <a:t>Q – “What are some things that can make a student ‘low’ status?”  </a:t>
            </a:r>
          </a:p>
          <a:p>
            <a:r>
              <a:rPr lang="en-US" baseline="0" dirty="0" smtClean="0"/>
              <a:t>A – Difficulty reading or writing or understanding concepts, social or socio-economic status</a:t>
            </a:r>
          </a:p>
          <a:p>
            <a:r>
              <a:rPr lang="en-US" baseline="0" dirty="0" smtClean="0"/>
              <a:t>These activities do NOT require that a student be a strong reader.</a:t>
            </a:r>
            <a:endParaRPr lang="en-US" dirty="0" smtClean="0"/>
          </a:p>
          <a:p>
            <a:r>
              <a:rPr lang="en-US" dirty="0" smtClean="0"/>
              <a:t>Most dramatic</a:t>
            </a:r>
            <a:r>
              <a:rPr lang="en-US" baseline="0" dirty="0" smtClean="0"/>
              <a:t> activities are group activities, so how you plan to treat unequal status is KEY.</a:t>
            </a:r>
          </a:p>
        </p:txBody>
      </p:sp>
      <p:sp>
        <p:nvSpPr>
          <p:cNvPr id="4" name="Slide Number Placeholder 3"/>
          <p:cNvSpPr>
            <a:spLocks noGrp="1"/>
          </p:cNvSpPr>
          <p:nvPr>
            <p:ph type="sldNum" sz="quarter" idx="10"/>
          </p:nvPr>
        </p:nvSpPr>
        <p:spPr/>
        <p:txBody>
          <a:bodyPr/>
          <a:lstStyle/>
          <a:p>
            <a:fld id="{E148A610-23B3-4356-B393-E216BFCB2B28}" type="slidenum">
              <a:rPr lang="en-US" smtClean="0"/>
              <a:t>8</a:t>
            </a:fld>
            <a:endParaRPr lang="en-US"/>
          </a:p>
        </p:txBody>
      </p:sp>
    </p:spTree>
    <p:extLst>
      <p:ext uri="{BB962C8B-B14F-4D97-AF65-F5344CB8AC3E}">
        <p14:creationId xmlns:p14="http://schemas.microsoft.com/office/powerpoint/2010/main" val="2891812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DAN</a:t>
            </a:r>
          </a:p>
          <a:p>
            <a:r>
              <a:rPr lang="en-US" sz="1200" kern="1200" dirty="0" smtClean="0">
                <a:solidFill>
                  <a:schemeClr val="tx1"/>
                </a:solidFill>
                <a:effectLst/>
                <a:latin typeface="+mn-lt"/>
                <a:ea typeface="+mn-ea"/>
                <a:cs typeface="+mn-cs"/>
              </a:rPr>
              <a:t>Create a list of required abilities for writing and performing a skit.  Topic is: “Place</a:t>
            </a:r>
            <a:r>
              <a:rPr lang="en-US" sz="1200" kern="1200" baseline="0" dirty="0" smtClean="0">
                <a:solidFill>
                  <a:schemeClr val="tx1"/>
                </a:solidFill>
                <a:effectLst/>
                <a:latin typeface="+mn-lt"/>
                <a:ea typeface="+mn-ea"/>
                <a:cs typeface="+mn-cs"/>
              </a:rPr>
              <a:t> elements of Ancient Rome in modern day…”</a:t>
            </a:r>
          </a:p>
          <a:p>
            <a:r>
              <a:rPr lang="en-US" sz="1200" kern="1200" baseline="0" dirty="0" smtClean="0">
                <a:solidFill>
                  <a:schemeClr val="tx1"/>
                </a:solidFill>
                <a:effectLst/>
                <a:latin typeface="+mn-lt"/>
                <a:ea typeface="+mn-ea"/>
                <a:cs typeface="+mn-cs"/>
              </a:rPr>
              <a:t>A – Good writing skills, creativity, comfortable performing, works well with others, good at costume ideas, etc.</a:t>
            </a:r>
          </a:p>
          <a:p>
            <a:r>
              <a:rPr lang="en-US" sz="1200" kern="1200" dirty="0" smtClean="0">
                <a:solidFill>
                  <a:schemeClr val="tx1"/>
                </a:solidFill>
                <a:effectLst/>
                <a:latin typeface="+mn-lt"/>
                <a:ea typeface="+mn-ea"/>
                <a:cs typeface="+mn-cs"/>
              </a:rPr>
              <a:t>Everyone has something</a:t>
            </a:r>
            <a:r>
              <a:rPr lang="en-US" sz="1200" kern="1200" baseline="0" dirty="0" smtClean="0">
                <a:solidFill>
                  <a:schemeClr val="tx1"/>
                </a:solidFill>
                <a:effectLst/>
                <a:latin typeface="+mn-lt"/>
                <a:ea typeface="+mn-ea"/>
                <a:cs typeface="+mn-cs"/>
              </a:rPr>
              <a:t> to offer the group.</a:t>
            </a:r>
            <a:endParaRPr lang="en-US" dirty="0"/>
          </a:p>
        </p:txBody>
      </p:sp>
      <p:sp>
        <p:nvSpPr>
          <p:cNvPr id="4" name="Slide Number Placeholder 3"/>
          <p:cNvSpPr>
            <a:spLocks noGrp="1"/>
          </p:cNvSpPr>
          <p:nvPr>
            <p:ph type="sldNum" sz="quarter" idx="10"/>
          </p:nvPr>
        </p:nvSpPr>
        <p:spPr/>
        <p:txBody>
          <a:bodyPr/>
          <a:lstStyle/>
          <a:p>
            <a:fld id="{E148A610-23B3-4356-B393-E216BFCB2B28}" type="slidenum">
              <a:rPr lang="en-US" smtClean="0"/>
              <a:t>9</a:t>
            </a:fld>
            <a:endParaRPr lang="en-US"/>
          </a:p>
        </p:txBody>
      </p:sp>
    </p:spTree>
    <p:extLst>
      <p:ext uri="{BB962C8B-B14F-4D97-AF65-F5344CB8AC3E}">
        <p14:creationId xmlns:p14="http://schemas.microsoft.com/office/powerpoint/2010/main" val="2736939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6E9E304-F3B2-455F-A100-FC3B5E61FB96}" type="datetimeFigureOut">
              <a:rPr lang="en-US" smtClean="0"/>
              <a:t>2/17/2011</a:t>
            </a:fld>
            <a:endParaRPr lang="en-US"/>
          </a:p>
        </p:txBody>
      </p:sp>
      <p:sp>
        <p:nvSpPr>
          <p:cNvPr id="8" name="Slide Number Placeholder 7"/>
          <p:cNvSpPr>
            <a:spLocks noGrp="1"/>
          </p:cNvSpPr>
          <p:nvPr>
            <p:ph type="sldNum" sz="quarter" idx="11"/>
          </p:nvPr>
        </p:nvSpPr>
        <p:spPr/>
        <p:txBody>
          <a:bodyPr/>
          <a:lstStyle/>
          <a:p>
            <a:fld id="{9C979C4A-2FDA-48A7-833E-393B081F6DAF}"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9E304-F3B2-455F-A100-FC3B5E61FB96}" type="datetimeFigureOut">
              <a:rPr lang="en-US" smtClean="0"/>
              <a:t>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9E304-F3B2-455F-A100-FC3B5E61FB96}" type="datetimeFigureOut">
              <a:rPr lang="en-US" smtClean="0"/>
              <a:t>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E9E304-F3B2-455F-A100-FC3B5E61FB96}" type="datetimeFigureOut">
              <a:rPr lang="en-US" smtClean="0"/>
              <a:t>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E9E304-F3B2-455F-A100-FC3B5E61FB96}" type="datetimeFigureOut">
              <a:rPr lang="en-US" smtClean="0"/>
              <a:t>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6E9E304-F3B2-455F-A100-FC3B5E61FB96}" type="datetimeFigureOut">
              <a:rPr lang="en-US" smtClean="0"/>
              <a:t>2/17/2011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79C4A-2FDA-48A7-833E-393B081F6DAF}"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6E9E304-F3B2-455F-A100-FC3B5E61FB96}" type="datetimeFigureOut">
              <a:rPr lang="en-US" smtClean="0"/>
              <a:t>2/17/2011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979C4A-2FDA-48A7-833E-393B081F6DAF}"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E9E304-F3B2-455F-A100-FC3B5E61FB96}" type="datetimeFigureOut">
              <a:rPr lang="en-US" smtClean="0"/>
              <a:t>2/17/2011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9E304-F3B2-455F-A100-FC3B5E61FB96}" type="datetimeFigureOut">
              <a:rPr lang="en-US" smtClean="0"/>
              <a:t>2/17/2011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9E304-F3B2-455F-A100-FC3B5E61FB96}" type="datetimeFigureOut">
              <a:rPr lang="en-US" smtClean="0"/>
              <a:t>2/17/2011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9E304-F3B2-455F-A100-FC3B5E61FB96}" type="datetimeFigureOut">
              <a:rPr lang="en-US" smtClean="0"/>
              <a:t>2/17/2011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79C4A-2FDA-48A7-833E-393B081F6DA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76E9E304-F3B2-455F-A100-FC3B5E61FB96}" type="datetimeFigureOut">
              <a:rPr lang="en-US" smtClean="0"/>
              <a:t>2/17/2011</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9C979C4A-2FDA-48A7-833E-393B081F6DAF}"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wmf"/></Relationships>
</file>

<file path=ppt/slides/_rels/slide1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hotchalk.com/mydesk/index.php/all-articles/824-math-charade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wmf"/><Relationship Id="rId5" Type="http://schemas.openxmlformats.org/officeDocument/2006/relationships/hyperlink" Target="http://www.storyarts.org/lessonplans/acrosscurriculum/index.html" TargetMode="External"/><Relationship Id="rId4" Type="http://schemas.openxmlformats.org/officeDocument/2006/relationships/hyperlink" Target="http://www.schoolhistory.co.uk/forum/index.php?showtopic=9604"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0627" y="3385996"/>
            <a:ext cx="7315200" cy="1540057"/>
          </a:xfrm>
        </p:spPr>
        <p:txBody>
          <a:bodyPr/>
          <a:lstStyle/>
          <a:p>
            <a:pPr algn="ctr"/>
            <a:r>
              <a:rPr lang="en-US" sz="7200" b="1" dirty="0" smtClean="0"/>
              <a:t>3-D</a:t>
            </a:r>
            <a:r>
              <a:rPr lang="en-US" sz="7200" dirty="0" smtClean="0"/>
              <a:t> READING</a:t>
            </a:r>
            <a:endParaRPr lang="en-US" sz="7200" dirty="0"/>
          </a:p>
        </p:txBody>
      </p:sp>
      <p:sp>
        <p:nvSpPr>
          <p:cNvPr id="3" name="Subtitle 2"/>
          <p:cNvSpPr>
            <a:spLocks noGrp="1"/>
          </p:cNvSpPr>
          <p:nvPr>
            <p:ph type="subTitle" idx="1"/>
          </p:nvPr>
        </p:nvSpPr>
        <p:spPr>
          <a:xfrm>
            <a:off x="910627" y="4953000"/>
            <a:ext cx="7315200" cy="1144632"/>
          </a:xfrm>
        </p:spPr>
        <p:txBody>
          <a:bodyPr>
            <a:noAutofit/>
          </a:bodyPr>
          <a:lstStyle/>
          <a:p>
            <a:pPr algn="ctr"/>
            <a:r>
              <a:rPr lang="en-US" sz="3600" dirty="0" smtClean="0"/>
              <a:t>Using Drama to Promote Literacy in the Classroom</a:t>
            </a:r>
            <a:endParaRPr lang="en-US" sz="3600" dirty="0"/>
          </a:p>
        </p:txBody>
      </p:sp>
      <p:pic>
        <p:nvPicPr>
          <p:cNvPr id="1026" name="Picture 2" descr="C:\Users\Edelstein\AppData\Local\Microsoft\Windows\Temporary Internet Files\Content.IE5\QBOB1T15\MC9002334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609600"/>
            <a:ext cx="2057400" cy="3275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533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315200" cy="925497"/>
          </a:xfrm>
        </p:spPr>
        <p:txBody>
          <a:bodyPr>
            <a:normAutofit/>
          </a:bodyPr>
          <a:lstStyle/>
          <a:p>
            <a:r>
              <a:rPr lang="en-US" dirty="0" smtClean="0"/>
              <a:t>Dramatic Activity #1</a:t>
            </a:r>
            <a:endParaRPr lang="en-US" dirty="0"/>
          </a:p>
        </p:txBody>
      </p:sp>
      <p:sp>
        <p:nvSpPr>
          <p:cNvPr id="3" name="Content Placeholder 2"/>
          <p:cNvSpPr>
            <a:spLocks noGrp="1"/>
          </p:cNvSpPr>
          <p:nvPr>
            <p:ph idx="1"/>
          </p:nvPr>
        </p:nvSpPr>
        <p:spPr>
          <a:xfrm>
            <a:off x="228600" y="1371600"/>
            <a:ext cx="8534400" cy="5257800"/>
          </a:xfrm>
        </p:spPr>
        <p:txBody>
          <a:bodyPr>
            <a:normAutofit fontScale="92500"/>
          </a:bodyPr>
          <a:lstStyle/>
          <a:p>
            <a:pPr marL="45720" indent="0">
              <a:buNone/>
            </a:pPr>
            <a:r>
              <a:rPr lang="en-US" sz="2800" dirty="0" smtClean="0"/>
              <a:t>Writing and Performing </a:t>
            </a:r>
          </a:p>
          <a:p>
            <a:pPr marL="45720" indent="0">
              <a:buNone/>
            </a:pPr>
            <a:r>
              <a:rPr lang="en-US" sz="2800" dirty="0" smtClean="0"/>
              <a:t>Demonstration Skits or Raps</a:t>
            </a:r>
          </a:p>
          <a:p>
            <a:pPr marL="45720" indent="0">
              <a:buNone/>
            </a:pPr>
            <a:endParaRPr lang="en-US" sz="2400" dirty="0" smtClean="0"/>
          </a:p>
          <a:p>
            <a:r>
              <a:rPr lang="en-US" sz="2400" u="sng" dirty="0" smtClean="0"/>
              <a:t>MATH</a:t>
            </a:r>
            <a:r>
              <a:rPr lang="en-US" sz="2400" dirty="0" smtClean="0"/>
              <a:t> – Terms and Processes</a:t>
            </a:r>
          </a:p>
          <a:p>
            <a:pPr marL="45720" indent="0">
              <a:buNone/>
            </a:pPr>
            <a:endParaRPr lang="en-US" sz="1200" dirty="0" smtClean="0"/>
          </a:p>
          <a:p>
            <a:r>
              <a:rPr lang="en-US" sz="2400" u="sng" dirty="0" smtClean="0"/>
              <a:t>SCIENCE</a:t>
            </a:r>
            <a:r>
              <a:rPr lang="en-US" sz="2400" dirty="0" smtClean="0"/>
              <a:t> – Photosynthesis, Water Cycle, Superconductivity</a:t>
            </a:r>
          </a:p>
          <a:p>
            <a:pPr marL="45720" indent="0">
              <a:buNone/>
            </a:pPr>
            <a:endParaRPr lang="en-US" sz="1200" dirty="0" smtClean="0"/>
          </a:p>
          <a:p>
            <a:r>
              <a:rPr lang="en-US" sz="2400" u="sng" dirty="0" smtClean="0"/>
              <a:t>HISTORY</a:t>
            </a:r>
            <a:r>
              <a:rPr lang="en-US" sz="2400" dirty="0" smtClean="0"/>
              <a:t> – Change the outcome of historical events such as </a:t>
            </a:r>
            <a:r>
              <a:rPr lang="en-US" sz="2400" dirty="0"/>
              <a:t>the French Revolution, </a:t>
            </a:r>
            <a:r>
              <a:rPr lang="en-US" sz="2400" dirty="0" smtClean="0"/>
              <a:t>the Holocaust, or the Civil War/ or set them in modern times…</a:t>
            </a:r>
          </a:p>
          <a:p>
            <a:pPr marL="45720" indent="0">
              <a:buNone/>
            </a:pPr>
            <a:endParaRPr lang="en-US" sz="1200" dirty="0" smtClean="0"/>
          </a:p>
          <a:p>
            <a:r>
              <a:rPr lang="en-US" sz="2400" u="sng" dirty="0" smtClean="0"/>
              <a:t>FOREIGN LANGUAGE</a:t>
            </a:r>
            <a:r>
              <a:rPr lang="en-US" sz="2400" dirty="0" smtClean="0"/>
              <a:t> – Incorporate vocabulary words </a:t>
            </a:r>
          </a:p>
          <a:p>
            <a:pPr marL="45720" indent="0">
              <a:buNone/>
            </a:pPr>
            <a:endParaRPr lang="en-US" sz="1300" dirty="0"/>
          </a:p>
          <a:p>
            <a:r>
              <a:rPr lang="en-US" sz="2400" u="sng" dirty="0" smtClean="0"/>
              <a:t>ENGLISH</a:t>
            </a:r>
            <a:r>
              <a:rPr lang="en-US" sz="2400" dirty="0" smtClean="0"/>
              <a:t> – Translate Shakespeare or Chaucer into contemporary English and reenact a scene.</a:t>
            </a:r>
          </a:p>
        </p:txBody>
      </p:sp>
      <p:pic>
        <p:nvPicPr>
          <p:cNvPr id="8200" name="Picture 8" descr="C:\Users\Edelstein\AppData\Local\Microsoft\Windows\Temporary Internet Files\Content.IE5\QBOB1T15\MC90008903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609600"/>
            <a:ext cx="2903184" cy="253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871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848600" cy="1154097"/>
          </a:xfrm>
        </p:spPr>
        <p:txBody>
          <a:bodyPr>
            <a:normAutofit/>
          </a:bodyPr>
          <a:lstStyle/>
          <a:p>
            <a:r>
              <a:rPr lang="en-US" dirty="0" smtClean="0"/>
              <a:t>Dramatic Activity #1 - EXAMPLE</a:t>
            </a:r>
            <a:endParaRPr lang="en-US" dirty="0"/>
          </a:p>
        </p:txBody>
      </p:sp>
      <p:sp>
        <p:nvSpPr>
          <p:cNvPr id="3" name="Content Placeholder 2"/>
          <p:cNvSpPr>
            <a:spLocks noGrp="1"/>
          </p:cNvSpPr>
          <p:nvPr>
            <p:ph idx="1"/>
          </p:nvPr>
        </p:nvSpPr>
        <p:spPr>
          <a:xfrm>
            <a:off x="228600" y="1676401"/>
            <a:ext cx="7339584" cy="4632960"/>
          </a:xfrm>
        </p:spPr>
        <p:txBody>
          <a:bodyPr>
            <a:normAutofit/>
          </a:bodyPr>
          <a:lstStyle/>
          <a:p>
            <a:pPr marL="45720" indent="0">
              <a:lnSpc>
                <a:spcPct val="90000"/>
              </a:lnSpc>
              <a:buNone/>
            </a:pPr>
            <a:r>
              <a:rPr lang="en-US" sz="2800" dirty="0" smtClean="0"/>
              <a:t>Present the Prologue! – </a:t>
            </a:r>
            <a:r>
              <a:rPr lang="en-US" sz="2800" u="sng" dirty="0" smtClean="0"/>
              <a:t>Romeo and Juliet</a:t>
            </a:r>
            <a:endParaRPr lang="en-US" dirty="0" smtClean="0"/>
          </a:p>
          <a:p>
            <a:pPr marL="45720" indent="0">
              <a:lnSpc>
                <a:spcPct val="90000"/>
              </a:lnSpc>
              <a:buNone/>
            </a:pPr>
            <a:endParaRPr lang="en-US" dirty="0"/>
          </a:p>
          <a:p>
            <a:pPr marL="45720" indent="0">
              <a:lnSpc>
                <a:spcPct val="90000"/>
              </a:lnSpc>
              <a:buNone/>
            </a:pPr>
            <a:r>
              <a:rPr lang="en-US" sz="2500" u="sng" dirty="0" smtClean="0"/>
              <a:t>Directions</a:t>
            </a:r>
            <a:r>
              <a:rPr lang="en-US" sz="2500" dirty="0" smtClean="0"/>
              <a:t>:</a:t>
            </a:r>
          </a:p>
          <a:p>
            <a:pPr marL="45720" indent="0">
              <a:lnSpc>
                <a:spcPct val="90000"/>
              </a:lnSpc>
              <a:buNone/>
            </a:pPr>
            <a:endParaRPr lang="en-US" sz="2500" dirty="0" smtClean="0"/>
          </a:p>
          <a:p>
            <a:pPr>
              <a:lnSpc>
                <a:spcPct val="90000"/>
              </a:lnSpc>
            </a:pPr>
            <a:r>
              <a:rPr lang="en-US" sz="2500" dirty="0" smtClean="0"/>
              <a:t>Students will work in groups of 3-5</a:t>
            </a:r>
          </a:p>
          <a:p>
            <a:pPr marL="45720" indent="0">
              <a:lnSpc>
                <a:spcPct val="90000"/>
              </a:lnSpc>
              <a:buNone/>
            </a:pPr>
            <a:endParaRPr lang="en-US" sz="1100" dirty="0"/>
          </a:p>
          <a:p>
            <a:pPr>
              <a:lnSpc>
                <a:spcPct val="90000"/>
              </a:lnSpc>
            </a:pPr>
            <a:r>
              <a:rPr lang="en-US" sz="2500" dirty="0" smtClean="0"/>
              <a:t>Translate </a:t>
            </a:r>
            <a:r>
              <a:rPr lang="en-US" sz="2500" dirty="0"/>
              <a:t>8 lines of the prologue </a:t>
            </a:r>
            <a:r>
              <a:rPr lang="en-US" sz="2500" dirty="0" smtClean="0"/>
              <a:t>to </a:t>
            </a:r>
          </a:p>
          <a:p>
            <a:pPr marL="45720" indent="0">
              <a:lnSpc>
                <a:spcPct val="90000"/>
              </a:lnSpc>
              <a:buNone/>
            </a:pPr>
            <a:r>
              <a:rPr lang="en-US" sz="2500" dirty="0"/>
              <a:t> </a:t>
            </a:r>
            <a:r>
              <a:rPr lang="en-US" sz="2500" dirty="0" smtClean="0"/>
              <a:t>  </a:t>
            </a:r>
            <a:r>
              <a:rPr lang="en-US" sz="2500" u="sng" dirty="0" smtClean="0"/>
              <a:t>Romeo </a:t>
            </a:r>
            <a:r>
              <a:rPr lang="en-US" sz="2500" u="sng" dirty="0"/>
              <a:t>and Juliet</a:t>
            </a:r>
            <a:r>
              <a:rPr lang="en-US" sz="2500" dirty="0"/>
              <a:t> into contemporary English</a:t>
            </a:r>
            <a:r>
              <a:rPr lang="en-US" sz="2500" dirty="0" smtClean="0"/>
              <a:t>.</a:t>
            </a:r>
          </a:p>
          <a:p>
            <a:pPr marL="45720" indent="0">
              <a:lnSpc>
                <a:spcPct val="90000"/>
              </a:lnSpc>
              <a:buNone/>
            </a:pPr>
            <a:endParaRPr lang="en-US" sz="1100" dirty="0"/>
          </a:p>
          <a:p>
            <a:pPr>
              <a:lnSpc>
                <a:spcPct val="90000"/>
              </a:lnSpc>
            </a:pPr>
            <a:r>
              <a:rPr lang="en-US" sz="2500" dirty="0"/>
              <a:t>Perform the translated lines </a:t>
            </a:r>
            <a:r>
              <a:rPr lang="en-US" sz="2500" dirty="0" smtClean="0"/>
              <a:t>for the class. </a:t>
            </a:r>
          </a:p>
          <a:p>
            <a:pPr>
              <a:lnSpc>
                <a:spcPct val="90000"/>
              </a:lnSpc>
            </a:pPr>
            <a:endParaRPr lang="en-US" sz="2500" dirty="0"/>
          </a:p>
          <a:p>
            <a:pPr marL="45720" indent="0">
              <a:lnSpc>
                <a:spcPct val="90000"/>
              </a:lnSpc>
              <a:buNone/>
            </a:pPr>
            <a:endParaRPr lang="en-US" sz="2500" dirty="0" smtClean="0"/>
          </a:p>
          <a:p>
            <a:endParaRPr lang="en-US" dirty="0"/>
          </a:p>
        </p:txBody>
      </p:sp>
      <p:pic>
        <p:nvPicPr>
          <p:cNvPr id="3074" name="Picture 2" descr="C:\Users\Edelstein\AppData\Local\Microsoft\Windows\Temporary Internet Files\Content.IE5\QBOB1T15\MC90003645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3962400"/>
            <a:ext cx="2029968" cy="2712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413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671" y="304800"/>
            <a:ext cx="7924800" cy="849297"/>
          </a:xfrm>
        </p:spPr>
        <p:txBody>
          <a:bodyPr/>
          <a:lstStyle/>
          <a:p>
            <a:r>
              <a:rPr lang="en-US" dirty="0" smtClean="0"/>
              <a:t>Dramatic Activity #1 - RUBRIC</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4622168"/>
              </p:ext>
            </p:extLst>
          </p:nvPr>
        </p:nvGraphicFramePr>
        <p:xfrm>
          <a:off x="381000" y="1371601"/>
          <a:ext cx="8458199" cy="4391125"/>
        </p:xfrm>
        <a:graphic>
          <a:graphicData uri="http://schemas.openxmlformats.org/drawingml/2006/table">
            <a:tbl>
              <a:tblPr firstRow="1" bandRow="1">
                <a:tableStyleId>{93296810-A885-4BE3-A3E7-6D5BEEA58F35}</a:tableStyleId>
              </a:tblPr>
              <a:tblGrid>
                <a:gridCol w="1976214"/>
                <a:gridCol w="237146"/>
                <a:gridCol w="3689757"/>
                <a:gridCol w="1321594"/>
                <a:gridCol w="1233488"/>
              </a:tblGrid>
              <a:tr h="685799">
                <a:tc>
                  <a:txBody>
                    <a:bodyPr/>
                    <a:lstStyle/>
                    <a:p>
                      <a:r>
                        <a:rPr lang="en-US" dirty="0" smtClean="0"/>
                        <a:t>Requirement</a:t>
                      </a:r>
                      <a:endParaRPr lang="en-US" dirty="0"/>
                    </a:p>
                  </a:txBody>
                  <a:tcPr/>
                </a:tc>
                <a:tc>
                  <a:txBody>
                    <a:bodyPr/>
                    <a:lstStyle/>
                    <a:p>
                      <a:endParaRPr lang="en-US" dirty="0"/>
                    </a:p>
                  </a:txBody>
                  <a:tcPr/>
                </a:tc>
                <a:tc>
                  <a:txBody>
                    <a:bodyPr/>
                    <a:lstStyle/>
                    <a:p>
                      <a:r>
                        <a:rPr lang="en-US" dirty="0" smtClean="0"/>
                        <a:t>Comments</a:t>
                      </a:r>
                      <a:endParaRPr lang="en-US" dirty="0"/>
                    </a:p>
                  </a:txBody>
                  <a:tcPr/>
                </a:tc>
                <a:tc>
                  <a:txBody>
                    <a:bodyPr/>
                    <a:lstStyle/>
                    <a:p>
                      <a:r>
                        <a:rPr lang="en-US" dirty="0" smtClean="0"/>
                        <a:t>Possible Points</a:t>
                      </a:r>
                      <a:endParaRPr lang="en-US" dirty="0"/>
                    </a:p>
                  </a:txBody>
                  <a:tcPr/>
                </a:tc>
                <a:tc>
                  <a:txBody>
                    <a:bodyPr/>
                    <a:lstStyle/>
                    <a:p>
                      <a:r>
                        <a:rPr lang="en-US" dirty="0" smtClean="0"/>
                        <a:t>Earned</a:t>
                      </a:r>
                      <a:r>
                        <a:rPr lang="en-US" baseline="0" dirty="0" smtClean="0"/>
                        <a:t> Points</a:t>
                      </a:r>
                      <a:endParaRPr lang="en-US" dirty="0"/>
                    </a:p>
                  </a:txBody>
                  <a:tcPr/>
                </a:tc>
              </a:tr>
              <a:tr h="504926">
                <a:tc>
                  <a:txBody>
                    <a:bodyPr/>
                    <a:lstStyle/>
                    <a:p>
                      <a:r>
                        <a:rPr lang="en-US" dirty="0" smtClean="0"/>
                        <a:t>Group Focus on Task</a:t>
                      </a:r>
                      <a:endParaRPr lang="en-US" dirty="0"/>
                    </a:p>
                  </a:txBody>
                  <a:tcPr/>
                </a:tc>
                <a:tc>
                  <a:txBody>
                    <a:bodyPr/>
                    <a:lstStyle/>
                    <a:p>
                      <a:endParaRPr lang="en-US" dirty="0"/>
                    </a:p>
                  </a:txBody>
                  <a:tcPr/>
                </a:tc>
                <a:tc>
                  <a:txBody>
                    <a:bodyPr/>
                    <a:lstStyle/>
                    <a:p>
                      <a:r>
                        <a:rPr lang="en-US" dirty="0" smtClean="0">
                          <a:solidFill>
                            <a:srgbClr val="FF0000"/>
                          </a:solidFill>
                        </a:rPr>
                        <a:t>All students engaged, </a:t>
                      </a:r>
                      <a:r>
                        <a:rPr lang="en-US" baseline="0" dirty="0" smtClean="0">
                          <a:solidFill>
                            <a:srgbClr val="FF0000"/>
                          </a:solidFill>
                        </a:rPr>
                        <a:t>good idea exchange</a:t>
                      </a:r>
                      <a:endParaRPr lang="en-US" dirty="0">
                        <a:solidFill>
                          <a:srgbClr val="FF0000"/>
                        </a:solidFill>
                      </a:endParaRPr>
                    </a:p>
                  </a:txBody>
                  <a:tcPr/>
                </a:tc>
                <a:tc>
                  <a:txBody>
                    <a:bodyPr/>
                    <a:lstStyle/>
                    <a:p>
                      <a:r>
                        <a:rPr lang="en-US" dirty="0" smtClean="0"/>
                        <a:t>10</a:t>
                      </a:r>
                      <a:endParaRPr lang="en-US" dirty="0"/>
                    </a:p>
                  </a:txBody>
                  <a:tcPr/>
                </a:tc>
                <a:tc>
                  <a:txBody>
                    <a:bodyPr/>
                    <a:lstStyle/>
                    <a:p>
                      <a:r>
                        <a:rPr lang="en-US" dirty="0" smtClean="0">
                          <a:solidFill>
                            <a:srgbClr val="FF0000"/>
                          </a:solidFill>
                        </a:rPr>
                        <a:t>9</a:t>
                      </a:r>
                      <a:endParaRPr lang="en-US" dirty="0">
                        <a:solidFill>
                          <a:srgbClr val="FF0000"/>
                        </a:solidFill>
                      </a:endParaRPr>
                    </a:p>
                  </a:txBody>
                  <a:tcPr/>
                </a:tc>
              </a:tr>
              <a:tr h="504926">
                <a:tc>
                  <a:txBody>
                    <a:bodyPr/>
                    <a:lstStyle/>
                    <a:p>
                      <a:r>
                        <a:rPr lang="en-US" dirty="0" smtClean="0"/>
                        <a:t>Full Member Participation</a:t>
                      </a:r>
                      <a:endParaRPr lang="en-US" dirty="0"/>
                    </a:p>
                  </a:txBody>
                  <a:tcPr/>
                </a:tc>
                <a:tc>
                  <a:txBody>
                    <a:bodyPr/>
                    <a:lstStyle/>
                    <a:p>
                      <a:endParaRPr lang="en-US" dirty="0"/>
                    </a:p>
                  </a:txBody>
                  <a:tcPr/>
                </a:tc>
                <a:tc>
                  <a:txBody>
                    <a:bodyPr/>
                    <a:lstStyle/>
                    <a:p>
                      <a:r>
                        <a:rPr lang="en-US" dirty="0" smtClean="0">
                          <a:solidFill>
                            <a:srgbClr val="FF0000"/>
                          </a:solidFill>
                        </a:rPr>
                        <a:t>Students had equal</a:t>
                      </a:r>
                      <a:r>
                        <a:rPr lang="en-US" baseline="0" dirty="0" smtClean="0">
                          <a:solidFill>
                            <a:srgbClr val="FF0000"/>
                          </a:solidFill>
                        </a:rPr>
                        <a:t> roles, one was a ham</a:t>
                      </a:r>
                      <a:endParaRPr lang="en-US" dirty="0">
                        <a:solidFill>
                          <a:srgbClr val="FF0000"/>
                        </a:solidFill>
                      </a:endParaRPr>
                    </a:p>
                  </a:txBody>
                  <a:tcPr/>
                </a:tc>
                <a:tc>
                  <a:txBody>
                    <a:bodyPr/>
                    <a:lstStyle/>
                    <a:p>
                      <a:r>
                        <a:rPr lang="en-US" dirty="0" smtClean="0"/>
                        <a:t>10</a:t>
                      </a:r>
                      <a:endParaRPr lang="en-US" dirty="0"/>
                    </a:p>
                  </a:txBody>
                  <a:tcPr/>
                </a:tc>
                <a:tc>
                  <a:txBody>
                    <a:bodyPr/>
                    <a:lstStyle/>
                    <a:p>
                      <a:r>
                        <a:rPr lang="en-US" dirty="0" smtClean="0">
                          <a:solidFill>
                            <a:srgbClr val="FF0000"/>
                          </a:solidFill>
                        </a:rPr>
                        <a:t>10</a:t>
                      </a:r>
                      <a:endParaRPr lang="en-US" dirty="0">
                        <a:solidFill>
                          <a:srgbClr val="FF0000"/>
                        </a:solidFill>
                      </a:endParaRPr>
                    </a:p>
                  </a:txBody>
                  <a:tcPr/>
                </a:tc>
              </a:tr>
              <a:tr h="504926">
                <a:tc>
                  <a:txBody>
                    <a:bodyPr/>
                    <a:lstStyle/>
                    <a:p>
                      <a:r>
                        <a:rPr lang="en-US" dirty="0" smtClean="0"/>
                        <a:t>Creative Presentation</a:t>
                      </a:r>
                      <a:endParaRPr lang="en-US" dirty="0"/>
                    </a:p>
                  </a:txBody>
                  <a:tcPr/>
                </a:tc>
                <a:tc>
                  <a:txBody>
                    <a:bodyPr/>
                    <a:lstStyle/>
                    <a:p>
                      <a:endParaRPr lang="en-US" dirty="0"/>
                    </a:p>
                  </a:txBody>
                  <a:tcPr/>
                </a:tc>
                <a:tc>
                  <a:txBody>
                    <a:bodyPr/>
                    <a:lstStyle/>
                    <a:p>
                      <a:r>
                        <a:rPr lang="en-US" dirty="0" smtClean="0">
                          <a:solidFill>
                            <a:srgbClr val="FF0000"/>
                          </a:solidFill>
                        </a:rPr>
                        <a:t>Cohesive</a:t>
                      </a:r>
                      <a:r>
                        <a:rPr lang="en-US" baseline="0" dirty="0" smtClean="0">
                          <a:solidFill>
                            <a:srgbClr val="FF0000"/>
                          </a:solidFill>
                        </a:rPr>
                        <a:t> presentation, inventive use of slang and setting</a:t>
                      </a:r>
                      <a:endParaRPr lang="en-US" dirty="0">
                        <a:solidFill>
                          <a:srgbClr val="FF0000"/>
                        </a:solidFill>
                      </a:endParaRPr>
                    </a:p>
                  </a:txBody>
                  <a:tcPr/>
                </a:tc>
                <a:tc>
                  <a:txBody>
                    <a:bodyPr/>
                    <a:lstStyle/>
                    <a:p>
                      <a:r>
                        <a:rPr lang="en-US" dirty="0" smtClean="0"/>
                        <a:t>10</a:t>
                      </a:r>
                      <a:endParaRPr lang="en-US" dirty="0"/>
                    </a:p>
                  </a:txBody>
                  <a:tcPr/>
                </a:tc>
                <a:tc>
                  <a:txBody>
                    <a:bodyPr/>
                    <a:lstStyle/>
                    <a:p>
                      <a:r>
                        <a:rPr lang="en-US" dirty="0" smtClean="0">
                          <a:solidFill>
                            <a:srgbClr val="FF0000"/>
                          </a:solidFill>
                        </a:rPr>
                        <a:t>8</a:t>
                      </a:r>
                      <a:endParaRPr lang="en-US" dirty="0">
                        <a:solidFill>
                          <a:srgbClr val="FF0000"/>
                        </a:solidFill>
                      </a:endParaRPr>
                    </a:p>
                  </a:txBody>
                  <a:tcPr/>
                </a:tc>
              </a:tr>
              <a:tr h="504926">
                <a:tc>
                  <a:txBody>
                    <a:bodyPr/>
                    <a:lstStyle/>
                    <a:p>
                      <a:r>
                        <a:rPr lang="en-US" dirty="0" smtClean="0"/>
                        <a:t>Substantive</a:t>
                      </a:r>
                      <a:r>
                        <a:rPr lang="en-US" baseline="0" dirty="0" smtClean="0"/>
                        <a:t> Explanation</a:t>
                      </a:r>
                      <a:endParaRPr lang="en-US" dirty="0"/>
                    </a:p>
                  </a:txBody>
                  <a:tcPr/>
                </a:tc>
                <a:tc>
                  <a:txBody>
                    <a:bodyPr/>
                    <a:lstStyle/>
                    <a:p>
                      <a:endParaRPr lang="en-US" dirty="0"/>
                    </a:p>
                  </a:txBody>
                  <a:tcPr/>
                </a:tc>
                <a:tc>
                  <a:txBody>
                    <a:bodyPr/>
                    <a:lstStyle/>
                    <a:p>
                      <a:r>
                        <a:rPr lang="en-US" dirty="0" smtClean="0">
                          <a:solidFill>
                            <a:srgbClr val="FF0000"/>
                          </a:solidFill>
                        </a:rPr>
                        <a:t>Misunderstood</a:t>
                      </a:r>
                      <a:r>
                        <a:rPr lang="en-US" baseline="0" dirty="0" smtClean="0">
                          <a:solidFill>
                            <a:srgbClr val="FF0000"/>
                          </a:solidFill>
                        </a:rPr>
                        <a:t> tone somewhat, “fatal loins” is NOT inappropriate</a:t>
                      </a:r>
                      <a:endParaRPr lang="en-US" dirty="0">
                        <a:solidFill>
                          <a:srgbClr val="FF0000"/>
                        </a:solidFill>
                      </a:endParaRPr>
                    </a:p>
                  </a:txBody>
                  <a:tcPr/>
                </a:tc>
                <a:tc>
                  <a:txBody>
                    <a:bodyPr/>
                    <a:lstStyle/>
                    <a:p>
                      <a:r>
                        <a:rPr lang="en-US" dirty="0" smtClean="0"/>
                        <a:t>10</a:t>
                      </a:r>
                      <a:endParaRPr lang="en-US" dirty="0"/>
                    </a:p>
                  </a:txBody>
                  <a:tcPr/>
                </a:tc>
                <a:tc>
                  <a:txBody>
                    <a:bodyPr/>
                    <a:lstStyle/>
                    <a:p>
                      <a:r>
                        <a:rPr lang="en-US" dirty="0" smtClean="0">
                          <a:solidFill>
                            <a:srgbClr val="FF0000"/>
                          </a:solidFill>
                        </a:rPr>
                        <a:t>7</a:t>
                      </a:r>
                      <a:endParaRPr lang="en-US" dirty="0">
                        <a:solidFill>
                          <a:srgbClr val="FF0000"/>
                        </a:solidFill>
                      </a:endParaRPr>
                    </a:p>
                  </a:txBody>
                  <a:tcPr/>
                </a:tc>
              </a:tr>
              <a:tr h="504926">
                <a:tc>
                  <a:txBody>
                    <a:bodyPr/>
                    <a:lstStyle/>
                    <a:p>
                      <a:r>
                        <a:rPr lang="en-US" dirty="0" smtClean="0"/>
                        <a:t>Correct Translation</a:t>
                      </a:r>
                      <a:endParaRPr lang="en-US" dirty="0"/>
                    </a:p>
                  </a:txBody>
                  <a:tcPr/>
                </a:tc>
                <a:tc>
                  <a:txBody>
                    <a:bodyPr/>
                    <a:lstStyle/>
                    <a:p>
                      <a:endParaRPr lang="en-US"/>
                    </a:p>
                  </a:txBody>
                  <a:tcPr/>
                </a:tc>
                <a:tc>
                  <a:txBody>
                    <a:bodyPr/>
                    <a:lstStyle/>
                    <a:p>
                      <a:r>
                        <a:rPr lang="en-US" dirty="0" smtClean="0">
                          <a:solidFill>
                            <a:srgbClr val="FF0000"/>
                          </a:solidFill>
                        </a:rPr>
                        <a:t>Translation solid, good</a:t>
                      </a:r>
                      <a:r>
                        <a:rPr lang="en-US" baseline="0" dirty="0" smtClean="0">
                          <a:solidFill>
                            <a:srgbClr val="FF0000"/>
                          </a:solidFill>
                        </a:rPr>
                        <a:t> pantomime of “death striking lovers down”</a:t>
                      </a:r>
                      <a:endParaRPr lang="en-US" dirty="0">
                        <a:solidFill>
                          <a:srgbClr val="FF0000"/>
                        </a:solidFill>
                      </a:endParaRPr>
                    </a:p>
                  </a:txBody>
                  <a:tcPr/>
                </a:tc>
                <a:tc>
                  <a:txBody>
                    <a:bodyPr/>
                    <a:lstStyle/>
                    <a:p>
                      <a:r>
                        <a:rPr lang="en-US" dirty="0" smtClean="0"/>
                        <a:t>10</a:t>
                      </a:r>
                      <a:endParaRPr lang="en-US" dirty="0"/>
                    </a:p>
                  </a:txBody>
                  <a:tcPr/>
                </a:tc>
                <a:tc>
                  <a:txBody>
                    <a:bodyPr/>
                    <a:lstStyle/>
                    <a:p>
                      <a:r>
                        <a:rPr lang="en-US" dirty="0" smtClean="0">
                          <a:solidFill>
                            <a:srgbClr val="FF0000"/>
                          </a:solidFill>
                        </a:rPr>
                        <a:t>9</a:t>
                      </a:r>
                      <a:endParaRPr lang="en-US" dirty="0">
                        <a:solidFill>
                          <a:srgbClr val="FF0000"/>
                        </a:solidFill>
                      </a:endParaRPr>
                    </a:p>
                  </a:txBody>
                  <a:tcPr/>
                </a:tc>
              </a:tr>
              <a:tr h="504926">
                <a:tc>
                  <a:txBody>
                    <a:bodyPr/>
                    <a:lstStyle/>
                    <a:p>
                      <a:r>
                        <a:rPr lang="en-US" dirty="0" smtClean="0"/>
                        <a:t>TOTAL POINTS</a:t>
                      </a:r>
                      <a:endParaRPr lang="en-US" dirty="0"/>
                    </a:p>
                  </a:txBody>
                  <a:tcPr/>
                </a:tc>
                <a:tc>
                  <a:txBody>
                    <a:bodyPr/>
                    <a:lstStyle/>
                    <a:p>
                      <a:endParaRPr lang="en-US"/>
                    </a:p>
                  </a:txBody>
                  <a:tcPr/>
                </a:tc>
                <a:tc>
                  <a:txBody>
                    <a:bodyPr/>
                    <a:lstStyle/>
                    <a:p>
                      <a:endParaRPr lang="en-US" dirty="0">
                        <a:solidFill>
                          <a:srgbClr val="FF0000"/>
                        </a:solidFill>
                      </a:endParaRPr>
                    </a:p>
                  </a:txBody>
                  <a:tcPr/>
                </a:tc>
                <a:tc>
                  <a:txBody>
                    <a:bodyPr/>
                    <a:lstStyle/>
                    <a:p>
                      <a:r>
                        <a:rPr lang="en-US" dirty="0" smtClean="0"/>
                        <a:t>50</a:t>
                      </a:r>
                      <a:endParaRPr lang="en-US" dirty="0"/>
                    </a:p>
                  </a:txBody>
                  <a:tcPr/>
                </a:tc>
                <a:tc>
                  <a:txBody>
                    <a:bodyPr/>
                    <a:lstStyle/>
                    <a:p>
                      <a:r>
                        <a:rPr lang="en-US" dirty="0" smtClean="0">
                          <a:solidFill>
                            <a:srgbClr val="FF0000"/>
                          </a:solidFill>
                        </a:rPr>
                        <a:t>43</a:t>
                      </a:r>
                      <a:endParaRPr lang="en-US" dirty="0">
                        <a:solidFill>
                          <a:srgbClr val="FF0000"/>
                        </a:solidFill>
                      </a:endParaRPr>
                    </a:p>
                  </a:txBody>
                  <a:tcPr/>
                </a:tc>
              </a:tr>
            </a:tbl>
          </a:graphicData>
        </a:graphic>
      </p:graphicFrame>
      <p:sp>
        <p:nvSpPr>
          <p:cNvPr id="5" name="Content Placeholder 2"/>
          <p:cNvSpPr txBox="1">
            <a:spLocks/>
          </p:cNvSpPr>
          <p:nvPr/>
        </p:nvSpPr>
        <p:spPr>
          <a:xfrm>
            <a:off x="214744" y="5867400"/>
            <a:ext cx="8624455" cy="82296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nSpc>
                <a:spcPct val="90000"/>
              </a:lnSpc>
              <a:buFont typeface="Wingdings" charset="2"/>
              <a:buNone/>
            </a:pPr>
            <a:r>
              <a:rPr lang="en-US" sz="2200" u="sng" dirty="0" smtClean="0"/>
              <a:t>Points Value Per Requirement</a:t>
            </a:r>
            <a:r>
              <a:rPr lang="en-US" sz="2200" dirty="0" smtClean="0"/>
              <a:t>:</a:t>
            </a:r>
          </a:p>
          <a:p>
            <a:pPr marL="45720" indent="0">
              <a:lnSpc>
                <a:spcPct val="90000"/>
              </a:lnSpc>
              <a:buFont typeface="Wingdings" charset="2"/>
              <a:buNone/>
            </a:pPr>
            <a:r>
              <a:rPr lang="en-US" sz="2200" dirty="0" smtClean="0"/>
              <a:t>2 Below-Standard ▪ 4 Basic ▪ 6 Sound ▪ 8 Thorough ▪ 10 Excellent</a:t>
            </a:r>
          </a:p>
        </p:txBody>
      </p:sp>
    </p:spTree>
    <p:extLst>
      <p:ext uri="{BB962C8B-B14F-4D97-AF65-F5344CB8AC3E}">
        <p14:creationId xmlns:p14="http://schemas.microsoft.com/office/powerpoint/2010/main" val="27550256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953" y="304800"/>
            <a:ext cx="7315200" cy="925497"/>
          </a:xfrm>
        </p:spPr>
        <p:txBody>
          <a:bodyPr/>
          <a:lstStyle/>
          <a:p>
            <a:r>
              <a:rPr lang="en-US" dirty="0" smtClean="0"/>
              <a:t>Dramatic Activity #2</a:t>
            </a:r>
            <a:endParaRPr lang="en-US" dirty="0"/>
          </a:p>
        </p:txBody>
      </p:sp>
      <p:sp>
        <p:nvSpPr>
          <p:cNvPr id="3" name="Content Placeholder 2"/>
          <p:cNvSpPr>
            <a:spLocks noGrp="1"/>
          </p:cNvSpPr>
          <p:nvPr>
            <p:ph idx="1"/>
          </p:nvPr>
        </p:nvSpPr>
        <p:spPr>
          <a:xfrm>
            <a:off x="228600" y="1447800"/>
            <a:ext cx="6324600" cy="4953000"/>
          </a:xfrm>
        </p:spPr>
        <p:txBody>
          <a:bodyPr>
            <a:normAutofit lnSpcReduction="10000"/>
          </a:bodyPr>
          <a:lstStyle/>
          <a:p>
            <a:pPr marL="45720" indent="0">
              <a:buNone/>
            </a:pPr>
            <a:r>
              <a:rPr lang="en-US" sz="2800" dirty="0" smtClean="0"/>
              <a:t>Group Charades</a:t>
            </a:r>
          </a:p>
          <a:p>
            <a:pPr marL="45720" indent="0">
              <a:buNone/>
            </a:pPr>
            <a:endParaRPr lang="en-US" sz="1600" dirty="0" smtClean="0"/>
          </a:p>
          <a:p>
            <a:r>
              <a:rPr lang="en-US" sz="2400" u="sng" dirty="0" smtClean="0"/>
              <a:t>Math</a:t>
            </a:r>
            <a:r>
              <a:rPr lang="en-US" sz="2400" dirty="0" smtClean="0"/>
              <a:t> – angles, parts of a circle, reflections, rotations, transformations of functions</a:t>
            </a:r>
          </a:p>
          <a:p>
            <a:pPr marL="45720" indent="0">
              <a:buNone/>
            </a:pPr>
            <a:endParaRPr lang="en-US" sz="2400" dirty="0" smtClean="0"/>
          </a:p>
          <a:p>
            <a:r>
              <a:rPr lang="en-US" sz="2400" u="sng" dirty="0" smtClean="0"/>
              <a:t>Science</a:t>
            </a:r>
            <a:r>
              <a:rPr lang="en-US" sz="2400" dirty="0" smtClean="0"/>
              <a:t> – cell parts and functions, stages of mitosis, our solar system</a:t>
            </a:r>
          </a:p>
          <a:p>
            <a:pPr marL="45720" indent="0">
              <a:buNone/>
            </a:pPr>
            <a:endParaRPr lang="en-US" sz="2400" dirty="0" smtClean="0"/>
          </a:p>
          <a:p>
            <a:r>
              <a:rPr lang="en-US" sz="2400" u="sng" dirty="0" smtClean="0"/>
              <a:t>History</a:t>
            </a:r>
            <a:r>
              <a:rPr lang="en-US" sz="2400" dirty="0" smtClean="0"/>
              <a:t> – historical figures, events in history</a:t>
            </a:r>
          </a:p>
          <a:p>
            <a:pPr marL="45720" indent="0">
              <a:buNone/>
            </a:pPr>
            <a:endParaRPr lang="en-US" sz="2400" dirty="0" smtClean="0"/>
          </a:p>
          <a:p>
            <a:r>
              <a:rPr lang="en-US" sz="2400" u="sng" dirty="0" smtClean="0"/>
              <a:t>English and Foreign Language </a:t>
            </a:r>
            <a:r>
              <a:rPr lang="en-US" sz="2400" dirty="0" smtClean="0"/>
              <a:t>– vocabulary words, sentence structure, fictional and historical characters</a:t>
            </a:r>
          </a:p>
          <a:p>
            <a:endParaRPr lang="en-US" dirty="0" smtClean="0"/>
          </a:p>
        </p:txBody>
      </p:sp>
      <p:pic>
        <p:nvPicPr>
          <p:cNvPr id="2051" name="Picture 3" descr="C:\Users\Edelstein\AppData\Local\Microsoft\Windows\Temporary Internet Files\Content.IE5\QBOB1T15\MC90012095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2308" y="1600200"/>
            <a:ext cx="2961691"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932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315200" cy="1154097"/>
          </a:xfrm>
        </p:spPr>
        <p:txBody>
          <a:bodyPr>
            <a:normAutofit/>
          </a:bodyPr>
          <a:lstStyle/>
          <a:p>
            <a:r>
              <a:rPr lang="en-US" dirty="0" smtClean="0"/>
              <a:t>Dramatic Activity #3</a:t>
            </a:r>
            <a:endParaRPr lang="en-US" dirty="0"/>
          </a:p>
        </p:txBody>
      </p:sp>
      <p:sp>
        <p:nvSpPr>
          <p:cNvPr id="3" name="Content Placeholder 2"/>
          <p:cNvSpPr>
            <a:spLocks noGrp="1"/>
          </p:cNvSpPr>
          <p:nvPr>
            <p:ph idx="1"/>
          </p:nvPr>
        </p:nvSpPr>
        <p:spPr>
          <a:xfrm>
            <a:off x="304798" y="2137259"/>
            <a:ext cx="8556652" cy="4415942"/>
          </a:xfrm>
        </p:spPr>
        <p:txBody>
          <a:bodyPr>
            <a:normAutofit/>
          </a:bodyPr>
          <a:lstStyle/>
          <a:p>
            <a:pPr marL="45720" indent="0">
              <a:buNone/>
            </a:pPr>
            <a:r>
              <a:rPr lang="en-US" sz="2800" dirty="0" smtClean="0"/>
              <a:t>		       Folktales and Story Circles</a:t>
            </a:r>
          </a:p>
          <a:p>
            <a:pPr marL="45720" indent="0">
              <a:buNone/>
            </a:pPr>
            <a:r>
              <a:rPr lang="en-US" sz="2400" dirty="0" smtClean="0"/>
              <a:t>		</a:t>
            </a:r>
          </a:p>
          <a:p>
            <a:r>
              <a:rPr lang="en-US" sz="2400" u="sng" dirty="0" smtClean="0"/>
              <a:t>MATH and SCIENCE </a:t>
            </a:r>
            <a:r>
              <a:rPr lang="en-US" sz="2400" dirty="0" smtClean="0"/>
              <a:t>– Research, write, illustrate, and present folktales  about the life and work of a great mathematician or scientist, or the development of a field such as Bioengineering or Architecture</a:t>
            </a:r>
          </a:p>
          <a:p>
            <a:pPr marL="45720" indent="0">
              <a:buNone/>
            </a:pPr>
            <a:endParaRPr lang="en-US" sz="1800" dirty="0" smtClean="0"/>
          </a:p>
          <a:p>
            <a:r>
              <a:rPr lang="en-US" sz="2400" u="sng" dirty="0" smtClean="0"/>
              <a:t>SOCIAL STUDIES, ENGLISH, FOREIGN LANGUAGE </a:t>
            </a:r>
            <a:r>
              <a:rPr lang="en-US" sz="2400" dirty="0" smtClean="0"/>
              <a:t>– Hold a story circle where the students take turns retelling events from history or fiction</a:t>
            </a:r>
          </a:p>
          <a:p>
            <a:pPr marL="45720" indent="0">
              <a:buNone/>
            </a:pPr>
            <a:endParaRPr lang="en-US" sz="2400" dirty="0"/>
          </a:p>
        </p:txBody>
      </p:sp>
      <p:pic>
        <p:nvPicPr>
          <p:cNvPr id="3074" name="Picture 2" descr="C:\Users\Edelstein\AppData\Local\Microsoft\Windows\Temporary Internet Files\Content.IE5\VSL3R4JB\MC9001163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5867400"/>
            <a:ext cx="1774850" cy="79827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Edelstein\AppData\Local\Microsoft\Windows\Temporary Internet Files\Content.IE5\LHIES9QW\MC90011636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798" y="1371600"/>
            <a:ext cx="1826057" cy="1659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4949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315200" cy="925497"/>
          </a:xfrm>
        </p:spPr>
        <p:txBody>
          <a:bodyPr/>
          <a:lstStyle/>
          <a:p>
            <a:r>
              <a:rPr lang="en-US" dirty="0" smtClean="0"/>
              <a:t>Dramatic Activity #4	</a:t>
            </a:r>
            <a:endParaRPr lang="en-US" dirty="0"/>
          </a:p>
        </p:txBody>
      </p:sp>
      <p:sp>
        <p:nvSpPr>
          <p:cNvPr id="3" name="Content Placeholder 2"/>
          <p:cNvSpPr>
            <a:spLocks noGrp="1"/>
          </p:cNvSpPr>
          <p:nvPr>
            <p:ph idx="1"/>
          </p:nvPr>
        </p:nvSpPr>
        <p:spPr>
          <a:xfrm>
            <a:off x="3733800" y="3738074"/>
            <a:ext cx="5105400" cy="2815125"/>
          </a:xfrm>
        </p:spPr>
        <p:txBody>
          <a:bodyPr>
            <a:normAutofit fontScale="92500" lnSpcReduction="10000"/>
          </a:bodyPr>
          <a:lstStyle/>
          <a:p>
            <a:pPr marL="45720" indent="0">
              <a:buNone/>
            </a:pPr>
            <a:r>
              <a:rPr lang="en-US" sz="2800" u="sng" dirty="0" smtClean="0"/>
              <a:t>Identifying and Choosing a BIAS</a:t>
            </a:r>
            <a:r>
              <a:rPr lang="en-US" sz="2800" dirty="0" smtClean="0"/>
              <a:t> </a:t>
            </a:r>
            <a:endParaRPr lang="en-US" sz="2800" dirty="0"/>
          </a:p>
          <a:p>
            <a:pPr marL="45720" indent="0">
              <a:buNone/>
            </a:pPr>
            <a:endParaRPr lang="en-US" sz="1600" dirty="0" smtClean="0"/>
          </a:p>
          <a:p>
            <a:pPr marL="45720" indent="0">
              <a:buNone/>
            </a:pPr>
            <a:r>
              <a:rPr lang="en-US" sz="3000" dirty="0" smtClean="0"/>
              <a:t>Using </a:t>
            </a:r>
            <a:r>
              <a:rPr lang="en-US" sz="3000" dirty="0"/>
              <a:t>texts on </a:t>
            </a:r>
            <a:r>
              <a:rPr lang="en-US" sz="3000" dirty="0" smtClean="0"/>
              <a:t>a polarizing </a:t>
            </a:r>
            <a:r>
              <a:rPr lang="en-US" sz="3000" dirty="0"/>
              <a:t>issue or figure, </a:t>
            </a:r>
            <a:r>
              <a:rPr lang="en-US" sz="3000" dirty="0" smtClean="0"/>
              <a:t>students prepare and deliver </a:t>
            </a:r>
            <a:r>
              <a:rPr lang="en-US" sz="3000" dirty="0"/>
              <a:t>a </a:t>
            </a:r>
            <a:r>
              <a:rPr lang="en-US" sz="3000" dirty="0" smtClean="0"/>
              <a:t>speech, newscast, or one side of a debate.</a:t>
            </a:r>
            <a:endParaRPr lang="en-US" sz="3000" dirty="0"/>
          </a:p>
        </p:txBody>
      </p:sp>
      <p:sp>
        <p:nvSpPr>
          <p:cNvPr id="5" name="Content Placeholder 2"/>
          <p:cNvSpPr txBox="1">
            <a:spLocks/>
          </p:cNvSpPr>
          <p:nvPr/>
        </p:nvSpPr>
        <p:spPr>
          <a:xfrm>
            <a:off x="380999" y="1295401"/>
            <a:ext cx="8664921" cy="244267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Font typeface="Wingdings" charset="2"/>
              <a:buNone/>
            </a:pPr>
            <a:r>
              <a:rPr lang="en-US" sz="2800" dirty="0" smtClean="0"/>
              <a:t>Speeches and Debates – Identifying BIAS</a:t>
            </a:r>
          </a:p>
          <a:p>
            <a:pPr marL="45720" indent="0">
              <a:buFont typeface="Wingdings" charset="2"/>
              <a:buNone/>
            </a:pPr>
            <a:endParaRPr lang="en-US" sz="1100" dirty="0" smtClean="0"/>
          </a:p>
          <a:p>
            <a:pPr marL="45720" indent="0">
              <a:buNone/>
            </a:pPr>
            <a:r>
              <a:rPr lang="en-US" sz="2100" u="sng" dirty="0" smtClean="0"/>
              <a:t>Current and Historical Topics:</a:t>
            </a:r>
          </a:p>
          <a:p>
            <a:pPr marL="45720" indent="0">
              <a:buNone/>
            </a:pPr>
            <a:r>
              <a:rPr lang="en-US" sz="2100" dirty="0" smtClean="0"/>
              <a:t>Wind vs. Solar, Stem Cell Research, Rights of Privacy, Immigration, Use of E-Books, Phones in School, Jim Crow Laws, Native American “Relocation,” etc.</a:t>
            </a:r>
            <a:endParaRPr lang="en-US" sz="2100" dirty="0"/>
          </a:p>
        </p:txBody>
      </p:sp>
      <p:pic>
        <p:nvPicPr>
          <p:cNvPr id="6" name="Picture 4" descr="C:\Users\Edelstein\AppData\Local\Microsoft\Windows\Temporary Internet Files\Content.IE5\ZUK7UFW7\MC9002502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361095"/>
            <a:ext cx="3283390" cy="2210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9177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7315200" cy="1154097"/>
          </a:xfrm>
        </p:spPr>
        <p:txBody>
          <a:bodyPr>
            <a:normAutofit fontScale="90000"/>
          </a:bodyPr>
          <a:lstStyle/>
          <a:p>
            <a:r>
              <a:rPr lang="en-US" dirty="0" smtClean="0"/>
              <a:t>Successful Behaviors for </a:t>
            </a:r>
            <a:br>
              <a:rPr lang="en-US" dirty="0" smtClean="0"/>
            </a:br>
            <a:r>
              <a:rPr lang="en-US" dirty="0" smtClean="0"/>
              <a:t>Group Dramatic Activities</a:t>
            </a:r>
            <a:endParaRPr lang="en-US" dirty="0"/>
          </a:p>
        </p:txBody>
      </p:sp>
      <p:sp>
        <p:nvSpPr>
          <p:cNvPr id="3" name="Content Placeholder 2"/>
          <p:cNvSpPr>
            <a:spLocks noGrp="1"/>
          </p:cNvSpPr>
          <p:nvPr>
            <p:ph idx="1"/>
          </p:nvPr>
        </p:nvSpPr>
        <p:spPr>
          <a:xfrm>
            <a:off x="533400" y="1905001"/>
            <a:ext cx="7696200" cy="4404360"/>
          </a:xfrm>
        </p:spPr>
        <p:txBody>
          <a:bodyPr>
            <a:normAutofit/>
          </a:bodyPr>
          <a:lstStyle/>
          <a:p>
            <a:r>
              <a:rPr lang="en-US" sz="2500" dirty="0"/>
              <a:t>Equal exchange – </a:t>
            </a:r>
            <a:r>
              <a:rPr lang="en-US" sz="2500" dirty="0" smtClean="0"/>
              <a:t>every </a:t>
            </a:r>
            <a:r>
              <a:rPr lang="en-US" sz="2500" dirty="0"/>
              <a:t>group member contributes, stimulates, elicits, elaborates </a:t>
            </a:r>
            <a:r>
              <a:rPr lang="en-US" sz="2500" dirty="0" smtClean="0"/>
              <a:t>on </a:t>
            </a:r>
            <a:r>
              <a:rPr lang="en-US" sz="2500" dirty="0"/>
              <a:t>ideas from </a:t>
            </a:r>
            <a:r>
              <a:rPr lang="en-US" sz="2500" dirty="0" smtClean="0"/>
              <a:t>other </a:t>
            </a:r>
            <a:r>
              <a:rPr lang="en-US" sz="2500" dirty="0"/>
              <a:t>group </a:t>
            </a:r>
            <a:r>
              <a:rPr lang="en-US" sz="2500" dirty="0" smtClean="0"/>
              <a:t>members</a:t>
            </a:r>
          </a:p>
          <a:p>
            <a:pPr marL="45720" indent="0">
              <a:buNone/>
            </a:pPr>
            <a:endParaRPr lang="en-US" sz="1100" dirty="0"/>
          </a:p>
          <a:p>
            <a:r>
              <a:rPr lang="en-US" sz="2500" dirty="0" smtClean="0"/>
              <a:t>Sharing ideas calmly</a:t>
            </a:r>
          </a:p>
          <a:p>
            <a:pPr marL="45720" indent="0">
              <a:buNone/>
            </a:pPr>
            <a:endParaRPr lang="en-US" sz="1100" dirty="0" smtClean="0"/>
          </a:p>
          <a:p>
            <a:r>
              <a:rPr lang="en-US" sz="2500" dirty="0" smtClean="0"/>
              <a:t>Offering constructive criticism</a:t>
            </a:r>
          </a:p>
          <a:p>
            <a:pPr marL="45720" indent="0">
              <a:buNone/>
            </a:pPr>
            <a:endParaRPr lang="en-US" sz="1100" dirty="0"/>
          </a:p>
          <a:p>
            <a:r>
              <a:rPr lang="en-US" sz="2500" dirty="0" smtClean="0"/>
              <a:t>Encouraging risk-taking </a:t>
            </a:r>
          </a:p>
          <a:p>
            <a:pPr marL="45720" indent="0">
              <a:buNone/>
            </a:pPr>
            <a:endParaRPr lang="en-US" sz="1100" dirty="0"/>
          </a:p>
          <a:p>
            <a:r>
              <a:rPr lang="en-US" sz="2500" dirty="0"/>
              <a:t>A playful quality of </a:t>
            </a:r>
            <a:r>
              <a:rPr lang="en-US" sz="2500" dirty="0" smtClean="0"/>
              <a:t>working</a:t>
            </a:r>
            <a:endParaRPr lang="en-US" sz="2500" dirty="0"/>
          </a:p>
          <a:p>
            <a:endParaRPr lang="en-US" sz="2500" dirty="0"/>
          </a:p>
          <a:p>
            <a:pPr marL="45720" indent="0">
              <a:buNone/>
            </a:pPr>
            <a:endParaRPr lang="en-US" sz="2500" dirty="0"/>
          </a:p>
        </p:txBody>
      </p:sp>
      <p:pic>
        <p:nvPicPr>
          <p:cNvPr id="4102" name="Picture 6" descr="C:\Users\Edelstein\AppData\Local\Microsoft\Windows\Temporary Internet Files\Content.IE5\QBOB1T15\MC90004784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2992582"/>
            <a:ext cx="3505200" cy="3511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099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7315200" cy="1154097"/>
          </a:xfrm>
        </p:spPr>
        <p:txBody>
          <a:bodyPr>
            <a:normAutofit/>
          </a:bodyPr>
          <a:lstStyle/>
          <a:p>
            <a:r>
              <a:rPr lang="en-US" dirty="0" smtClean="0"/>
              <a:t>DRAMA</a:t>
            </a:r>
            <a:endParaRPr lang="en-US" dirty="0"/>
          </a:p>
        </p:txBody>
      </p:sp>
      <p:sp>
        <p:nvSpPr>
          <p:cNvPr id="3" name="Content Placeholder 2"/>
          <p:cNvSpPr>
            <a:spLocks noGrp="1"/>
          </p:cNvSpPr>
          <p:nvPr>
            <p:ph idx="1"/>
          </p:nvPr>
        </p:nvSpPr>
        <p:spPr>
          <a:xfrm>
            <a:off x="914400" y="2057400"/>
            <a:ext cx="7315200" cy="3539527"/>
          </a:xfrm>
        </p:spPr>
        <p:txBody>
          <a:bodyPr>
            <a:normAutofit/>
          </a:bodyPr>
          <a:lstStyle/>
          <a:p>
            <a:pPr marL="45720" indent="0">
              <a:buNone/>
            </a:pPr>
            <a:r>
              <a:rPr lang="en-US" sz="2800" dirty="0" smtClean="0"/>
              <a:t>“…supports </a:t>
            </a:r>
            <a:r>
              <a:rPr lang="en-US" sz="2800" dirty="0"/>
              <a:t>every aspect of literacy development. </a:t>
            </a:r>
            <a:r>
              <a:rPr lang="en-US" sz="2800" dirty="0" smtClean="0"/>
              <a:t>From developing (students’) decoding </a:t>
            </a:r>
            <a:r>
              <a:rPr lang="en-US" sz="2800" dirty="0"/>
              <a:t>knowledge, fluency, vocabulary, </a:t>
            </a:r>
            <a:r>
              <a:rPr lang="en-US" sz="2800" dirty="0" smtClean="0"/>
              <a:t>syntactic knowledge</a:t>
            </a:r>
            <a:r>
              <a:rPr lang="en-US" sz="2800" dirty="0"/>
              <a:t>, discourse knowledge, and metacognitive </a:t>
            </a:r>
            <a:r>
              <a:rPr lang="en-US" sz="2800" dirty="0" smtClean="0"/>
              <a:t>knowledge… to comprehension </a:t>
            </a:r>
            <a:r>
              <a:rPr lang="en-US" sz="2800" dirty="0"/>
              <a:t>of extended </a:t>
            </a:r>
            <a:r>
              <a:rPr lang="en-US" sz="2800" dirty="0" smtClean="0"/>
              <a:t>texts.”</a:t>
            </a:r>
          </a:p>
          <a:p>
            <a:pPr marL="45720" indent="0">
              <a:buNone/>
            </a:pPr>
            <a:r>
              <a:rPr lang="en-US" sz="2800" dirty="0"/>
              <a:t>	</a:t>
            </a:r>
            <a:r>
              <a:rPr lang="en-US" sz="2800" dirty="0" smtClean="0"/>
              <a:t>				 </a:t>
            </a:r>
            <a:r>
              <a:rPr lang="en-US" sz="2400" dirty="0" smtClean="0"/>
              <a:t>(Sun, 2003)</a:t>
            </a:r>
            <a:endParaRPr lang="en-US" sz="2400" dirty="0"/>
          </a:p>
        </p:txBody>
      </p:sp>
      <p:pic>
        <p:nvPicPr>
          <p:cNvPr id="2051" name="Picture 3" descr="C:\Users\Edelstein\AppData\Local\Microsoft\Windows\Temporary Internet Files\Content.IE5\LHIES9QW\MC90036555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2861" y="5813495"/>
            <a:ext cx="2719426" cy="74797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Edelstein\AppData\Local\Microsoft\Windows\Temporary Internet Files\Content.IE5\LHIES9QW\MC90036555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2287" y="5813494"/>
            <a:ext cx="2719426" cy="74797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Edelstein\AppData\Local\Microsoft\Windows\Temporary Internet Files\Content.IE5\LHIES9QW\MC90036555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1713" y="5813495"/>
            <a:ext cx="2719426" cy="747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0506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7620000" cy="925497"/>
          </a:xfrm>
        </p:spPr>
        <p:txBody>
          <a:bodyPr>
            <a:normAutofit fontScale="90000"/>
          </a:bodyPr>
          <a:lstStyle/>
          <a:p>
            <a:r>
              <a:rPr lang="en-US" dirty="0" smtClean="0"/>
              <a:t>Dramatic Activity Online Resources</a:t>
            </a:r>
            <a:endParaRPr lang="en-US" dirty="0"/>
          </a:p>
        </p:txBody>
      </p:sp>
      <p:sp>
        <p:nvSpPr>
          <p:cNvPr id="3" name="Content Placeholder 2"/>
          <p:cNvSpPr>
            <a:spLocks noGrp="1"/>
          </p:cNvSpPr>
          <p:nvPr>
            <p:ph idx="1"/>
          </p:nvPr>
        </p:nvSpPr>
        <p:spPr>
          <a:xfrm>
            <a:off x="381000" y="1659237"/>
            <a:ext cx="8229600" cy="2531764"/>
          </a:xfrm>
        </p:spPr>
        <p:txBody>
          <a:bodyPr/>
          <a:lstStyle/>
          <a:p>
            <a:r>
              <a:rPr lang="en-US" dirty="0"/>
              <a:t>Math </a:t>
            </a:r>
            <a:r>
              <a:rPr lang="en-US" dirty="0" smtClean="0"/>
              <a:t>Charades - </a:t>
            </a:r>
            <a:r>
              <a:rPr lang="en-US" dirty="0" smtClean="0">
                <a:hlinkClick r:id="rId3"/>
              </a:rPr>
              <a:t>http</a:t>
            </a:r>
            <a:r>
              <a:rPr lang="en-US" dirty="0">
                <a:hlinkClick r:id="rId3"/>
              </a:rPr>
              <a:t>://</a:t>
            </a:r>
            <a:r>
              <a:rPr lang="en-US" dirty="0" smtClean="0">
                <a:hlinkClick r:id="rId3"/>
              </a:rPr>
              <a:t>www.hotchalk.com/mydesk/index.php/all-articles/824-math-charades</a:t>
            </a:r>
            <a:endParaRPr lang="en-US" dirty="0" smtClean="0"/>
          </a:p>
          <a:p>
            <a:r>
              <a:rPr lang="en-US" dirty="0" smtClean="0"/>
              <a:t>Story Circles </a:t>
            </a:r>
            <a:r>
              <a:rPr lang="en-US" dirty="0"/>
              <a:t>– </a:t>
            </a:r>
            <a:r>
              <a:rPr lang="en-US" dirty="0">
                <a:hlinkClick r:id="rId4"/>
              </a:rPr>
              <a:t>http://</a:t>
            </a:r>
            <a:r>
              <a:rPr lang="en-US" dirty="0" smtClean="0">
                <a:hlinkClick r:id="rId4"/>
              </a:rPr>
              <a:t>www.schoolhistory.co.uk/forum/index.php?showtopic=9604</a:t>
            </a:r>
            <a:endParaRPr lang="en-US" dirty="0" smtClean="0"/>
          </a:p>
          <a:p>
            <a:r>
              <a:rPr lang="en-US" dirty="0" smtClean="0"/>
              <a:t>Storytelling </a:t>
            </a:r>
            <a:r>
              <a:rPr lang="en-US" dirty="0"/>
              <a:t>Across Curriculum – </a:t>
            </a:r>
            <a:r>
              <a:rPr lang="en-US" dirty="0">
                <a:hlinkClick r:id="rId5"/>
              </a:rPr>
              <a:t>http://</a:t>
            </a:r>
            <a:r>
              <a:rPr lang="en-US" dirty="0" smtClean="0">
                <a:hlinkClick r:id="rId5"/>
              </a:rPr>
              <a:t>www.storyarts.org/lessonplans/acrosscurriculum/index.html</a:t>
            </a:r>
            <a:endParaRPr lang="en-US" dirty="0" smtClean="0"/>
          </a:p>
          <a:p>
            <a:pPr marL="45720" indent="0">
              <a:buNone/>
            </a:pPr>
            <a:endParaRPr lang="en-US" dirty="0" smtClean="0"/>
          </a:p>
          <a:p>
            <a:endParaRPr lang="en-US" dirty="0" smtClean="0"/>
          </a:p>
          <a:p>
            <a:endParaRPr lang="en-US" dirty="0"/>
          </a:p>
        </p:txBody>
      </p:sp>
      <p:pic>
        <p:nvPicPr>
          <p:cNvPr id="4" name="Picture 2" descr="C:\Users\Edelstein\AppData\Local\Microsoft\Windows\Temporary Internet Files\Content.IE5\QBOB1T15\MC90023340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09800" y="3803071"/>
            <a:ext cx="1818112" cy="2894843"/>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4027912" y="4485718"/>
            <a:ext cx="4811287" cy="1529548"/>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9000" dirty="0" smtClean="0"/>
              <a:t>Reading</a:t>
            </a:r>
            <a:endParaRPr lang="en-US" sz="9000" dirty="0"/>
          </a:p>
        </p:txBody>
      </p:sp>
      <p:sp>
        <p:nvSpPr>
          <p:cNvPr id="7" name="Title 1"/>
          <p:cNvSpPr txBox="1">
            <a:spLocks/>
          </p:cNvSpPr>
          <p:nvPr/>
        </p:nvSpPr>
        <p:spPr>
          <a:xfrm>
            <a:off x="228600" y="4482564"/>
            <a:ext cx="2667000" cy="1529548"/>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9000" b="1" dirty="0" smtClean="0"/>
              <a:t>3-D</a:t>
            </a:r>
            <a:endParaRPr lang="en-US" sz="9000" b="1" dirty="0"/>
          </a:p>
        </p:txBody>
      </p:sp>
    </p:spTree>
    <p:extLst>
      <p:ext uri="{BB962C8B-B14F-4D97-AF65-F5344CB8AC3E}">
        <p14:creationId xmlns:p14="http://schemas.microsoft.com/office/powerpoint/2010/main" val="2769309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315200" cy="849297"/>
          </a:xfrm>
        </p:spPr>
        <p:txBody>
          <a:bodyPr>
            <a:normAutofit/>
          </a:bodyPr>
          <a:lstStyle/>
          <a:p>
            <a:r>
              <a:rPr lang="en-US" dirty="0" smtClean="0"/>
              <a:t>References</a:t>
            </a:r>
            <a:endParaRPr lang="en-US" dirty="0"/>
          </a:p>
        </p:txBody>
      </p:sp>
      <p:sp>
        <p:nvSpPr>
          <p:cNvPr id="3" name="Content Placeholder 2"/>
          <p:cNvSpPr>
            <a:spLocks noGrp="1"/>
          </p:cNvSpPr>
          <p:nvPr>
            <p:ph idx="1"/>
          </p:nvPr>
        </p:nvSpPr>
        <p:spPr>
          <a:xfrm>
            <a:off x="914400" y="1143000"/>
            <a:ext cx="7620000" cy="5410199"/>
          </a:xfrm>
        </p:spPr>
        <p:txBody>
          <a:bodyPr>
            <a:normAutofit lnSpcReduction="10000"/>
          </a:bodyPr>
          <a:lstStyle/>
          <a:p>
            <a:r>
              <a:rPr lang="en-US" dirty="0" smtClean="0"/>
              <a:t>Bandura, Albert.  “Social Learning Theory.”  New York: General Learning Press, </a:t>
            </a:r>
            <a:r>
              <a:rPr lang="en-US" dirty="0"/>
              <a:t>1969. http://tip.psychology.org/bandura.html</a:t>
            </a:r>
            <a:endParaRPr lang="en-US" dirty="0" smtClean="0"/>
          </a:p>
          <a:p>
            <a:r>
              <a:rPr lang="en-US" dirty="0"/>
              <a:t>Cohen, Elizabeth G.  </a:t>
            </a:r>
            <a:r>
              <a:rPr lang="en-US" i="1" dirty="0"/>
              <a:t>Designing </a:t>
            </a:r>
            <a:r>
              <a:rPr lang="en-US" i="1" dirty="0" err="1"/>
              <a:t>Groupwork</a:t>
            </a:r>
            <a:r>
              <a:rPr lang="en-US" i="1" dirty="0"/>
              <a:t>: Strategies for the Heterogeneous Classroom, second edition</a:t>
            </a:r>
            <a:r>
              <a:rPr lang="en-US" dirty="0"/>
              <a:t>.  New York: Teachers College Press, 1994. Print.</a:t>
            </a:r>
          </a:p>
          <a:p>
            <a:r>
              <a:rPr lang="en-US" dirty="0" smtClean="0"/>
              <a:t>McNaughton</a:t>
            </a:r>
            <a:r>
              <a:rPr lang="en-US" dirty="0"/>
              <a:t>, M. J. (1997). </a:t>
            </a:r>
            <a:r>
              <a:rPr lang="en-US" dirty="0" smtClean="0"/>
              <a:t>“Drama </a:t>
            </a:r>
            <a:r>
              <a:rPr lang="en-US" dirty="0"/>
              <a:t>and children's writing: A study of </a:t>
            </a:r>
            <a:r>
              <a:rPr lang="en-US" dirty="0" smtClean="0"/>
              <a:t>the influence </a:t>
            </a:r>
            <a:r>
              <a:rPr lang="en-US" dirty="0"/>
              <a:t>of drama on the imaginative writing of primary </a:t>
            </a:r>
            <a:r>
              <a:rPr lang="en-US" dirty="0" smtClean="0"/>
              <a:t>school.” Research in Drama Education, 2(1): 55-86.</a:t>
            </a:r>
          </a:p>
          <a:p>
            <a:r>
              <a:rPr lang="en-US" dirty="0"/>
              <a:t>Sun, Ping-Yun. (2003). “Using Drama and Theater to Promote Literacy Development.”  The ERIC (Indiana </a:t>
            </a:r>
            <a:r>
              <a:rPr lang="en-US" dirty="0" err="1"/>
              <a:t>Univeristy</a:t>
            </a:r>
            <a:r>
              <a:rPr lang="en-US" dirty="0"/>
              <a:t>) Clearinghouse on Reading English and Communication. http://www.ericdigests.org/2004-1/drama.html</a:t>
            </a:r>
          </a:p>
          <a:p>
            <a:r>
              <a:rPr lang="en-US" dirty="0" err="1" smtClean="0"/>
              <a:t>Tammivaara</a:t>
            </a:r>
            <a:r>
              <a:rPr lang="en-US" dirty="0" smtClean="0"/>
              <a:t>, J. (1982). “The Effects of Task Structure on Beliefs About Competence and Participation in Small Groups.”  Sociology of Education, 19: 212-22. </a:t>
            </a:r>
          </a:p>
          <a:p>
            <a:r>
              <a:rPr lang="en-US" dirty="0" smtClean="0"/>
              <a:t>Wilhelm</a:t>
            </a:r>
            <a:r>
              <a:rPr lang="en-US" dirty="0"/>
              <a:t>, Jeffrey D.  </a:t>
            </a:r>
            <a:r>
              <a:rPr lang="en-US" i="1" dirty="0"/>
              <a:t>You </a:t>
            </a:r>
            <a:r>
              <a:rPr lang="en-US" i="1" dirty="0" err="1"/>
              <a:t>Gotta</a:t>
            </a:r>
            <a:r>
              <a:rPr lang="en-US" i="1" dirty="0"/>
              <a:t> Be the Book, second edition</a:t>
            </a:r>
            <a:r>
              <a:rPr lang="en-US" dirty="0"/>
              <a:t>. New York: Teachers College Press, 2008. Print</a:t>
            </a:r>
            <a:r>
              <a:rPr lang="en-US" dirty="0" smtClean="0"/>
              <a:t>.</a:t>
            </a:r>
            <a:endParaRPr lang="en-US" dirty="0"/>
          </a:p>
        </p:txBody>
      </p:sp>
    </p:spTree>
    <p:extLst>
      <p:ext uri="{BB962C8B-B14F-4D97-AF65-F5344CB8AC3E}">
        <p14:creationId xmlns:p14="http://schemas.microsoft.com/office/powerpoint/2010/main" val="745370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209800"/>
            <a:ext cx="6324600" cy="1022412"/>
          </a:xfrm>
        </p:spPr>
        <p:txBody>
          <a:bodyPr>
            <a:normAutofit fontScale="90000"/>
          </a:bodyPr>
          <a:lstStyle/>
          <a:p>
            <a:pPr algn="ctr"/>
            <a:r>
              <a:rPr lang="en-US" dirty="0" smtClean="0"/>
              <a:t>Drama Makes Reading “3-D”</a:t>
            </a:r>
            <a:br>
              <a:rPr lang="en-US" dirty="0" smtClean="0"/>
            </a:br>
            <a:r>
              <a:rPr lang="en-US" dirty="0" smtClean="0"/>
              <a:t>by bringing the text to life</a:t>
            </a:r>
            <a:endParaRPr lang="en-US" dirty="0"/>
          </a:p>
        </p:txBody>
      </p:sp>
      <p:sp>
        <p:nvSpPr>
          <p:cNvPr id="3" name="Content Placeholder 2"/>
          <p:cNvSpPr>
            <a:spLocks noGrp="1"/>
          </p:cNvSpPr>
          <p:nvPr>
            <p:ph idx="1"/>
          </p:nvPr>
        </p:nvSpPr>
        <p:spPr>
          <a:xfrm>
            <a:off x="1905000" y="3886200"/>
            <a:ext cx="6858000" cy="2819400"/>
          </a:xfrm>
        </p:spPr>
        <p:txBody>
          <a:bodyPr>
            <a:normAutofit/>
          </a:bodyPr>
          <a:lstStyle/>
          <a:p>
            <a:pPr marL="45720" indent="0">
              <a:buNone/>
            </a:pPr>
            <a:r>
              <a:rPr lang="en-US" sz="2800" dirty="0" smtClean="0"/>
              <a:t>“Children </a:t>
            </a:r>
            <a:r>
              <a:rPr lang="en-US" sz="2800" dirty="0"/>
              <a:t>who </a:t>
            </a:r>
            <a:r>
              <a:rPr lang="en-US" sz="2800" dirty="0" smtClean="0"/>
              <a:t>experience drama appear </a:t>
            </a:r>
            <a:r>
              <a:rPr lang="en-US" sz="2800" dirty="0"/>
              <a:t>to be more capable of making </a:t>
            </a:r>
            <a:r>
              <a:rPr lang="en-US" sz="2800" dirty="0" smtClean="0"/>
              <a:t>appropriate linguistic choices </a:t>
            </a:r>
            <a:r>
              <a:rPr lang="en-US" sz="2800" dirty="0"/>
              <a:t>as well as expressing opinions or suggesting </a:t>
            </a:r>
            <a:r>
              <a:rPr lang="en-US" sz="2800" dirty="0" smtClean="0"/>
              <a:t>solutions” </a:t>
            </a:r>
          </a:p>
          <a:p>
            <a:pPr marL="45720" indent="0">
              <a:buNone/>
            </a:pPr>
            <a:r>
              <a:rPr lang="en-US" sz="2800" dirty="0"/>
              <a:t>	</a:t>
            </a:r>
            <a:r>
              <a:rPr lang="en-US" sz="2800" dirty="0" smtClean="0"/>
              <a:t>			</a:t>
            </a:r>
            <a:r>
              <a:rPr lang="en-US" dirty="0" smtClean="0"/>
              <a:t>(</a:t>
            </a:r>
            <a:r>
              <a:rPr lang="en-US" dirty="0"/>
              <a:t>McNaughton, 1997</a:t>
            </a:r>
            <a:r>
              <a:rPr lang="en-US" dirty="0" smtClean="0"/>
              <a:t>)</a:t>
            </a:r>
            <a:endParaRPr lang="en-US" dirty="0"/>
          </a:p>
        </p:txBody>
      </p:sp>
      <p:pic>
        <p:nvPicPr>
          <p:cNvPr id="3074" name="Picture 2" descr="C:\Users\Edelstein\AppData\Local\Microsoft\Windows\Temporary Internet Files\Content.IE5\ZUK7UFW7\MC90001873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685800"/>
            <a:ext cx="5638800" cy="5660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8807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315200" cy="1154097"/>
          </a:xfrm>
        </p:spPr>
        <p:txBody>
          <a:bodyPr/>
          <a:lstStyle/>
          <a:p>
            <a:r>
              <a:rPr lang="en-US" sz="6000" dirty="0" smtClean="0"/>
              <a:t>The “3-D”s…</a:t>
            </a:r>
            <a:r>
              <a:rPr lang="en-US" dirty="0" smtClean="0"/>
              <a:t>	</a:t>
            </a:r>
            <a:endParaRPr lang="en-US" dirty="0"/>
          </a:p>
        </p:txBody>
      </p:sp>
      <p:sp>
        <p:nvSpPr>
          <p:cNvPr id="3" name="Content Placeholder 2"/>
          <p:cNvSpPr>
            <a:spLocks noGrp="1"/>
          </p:cNvSpPr>
          <p:nvPr>
            <p:ph idx="1"/>
          </p:nvPr>
        </p:nvSpPr>
        <p:spPr>
          <a:xfrm>
            <a:off x="304800" y="2209800"/>
            <a:ext cx="8686800" cy="4495800"/>
          </a:xfrm>
        </p:spPr>
        <p:txBody>
          <a:bodyPr>
            <a:normAutofit lnSpcReduction="10000"/>
          </a:bodyPr>
          <a:lstStyle/>
          <a:p>
            <a:pPr marL="45720" indent="0">
              <a:buNone/>
            </a:pPr>
            <a:r>
              <a:rPr lang="en-US" sz="3900" dirty="0" smtClean="0"/>
              <a:t>DRAMA </a:t>
            </a:r>
          </a:p>
          <a:p>
            <a:pPr marL="45720" indent="0">
              <a:buNone/>
            </a:pPr>
            <a:r>
              <a:rPr lang="en-US" sz="2800" dirty="0" smtClean="0"/>
              <a:t>Connects to </a:t>
            </a:r>
            <a:r>
              <a:rPr lang="en-US" sz="2800" u="sng" dirty="0" smtClean="0"/>
              <a:t>21</a:t>
            </a:r>
            <a:r>
              <a:rPr lang="en-US" sz="2800" u="sng" baseline="30000" dirty="0" smtClean="0"/>
              <a:t>st</a:t>
            </a:r>
            <a:r>
              <a:rPr lang="en-US" sz="2800" u="sng" dirty="0" smtClean="0"/>
              <a:t> Century Skills </a:t>
            </a:r>
          </a:p>
          <a:p>
            <a:pPr marL="45720" indent="0">
              <a:buNone/>
            </a:pPr>
            <a:r>
              <a:rPr lang="en-US" sz="2800" dirty="0" smtClean="0"/>
              <a:t>by Developing the Students’ Ability to:</a:t>
            </a:r>
          </a:p>
          <a:p>
            <a:pPr marL="45720" indent="0" algn="ctr">
              <a:buNone/>
            </a:pPr>
            <a:endParaRPr lang="en-US" dirty="0" smtClean="0"/>
          </a:p>
          <a:p>
            <a:r>
              <a:rPr lang="en-US" sz="2700" u="sng" dirty="0" smtClean="0"/>
              <a:t>Determine</a:t>
            </a:r>
            <a:r>
              <a:rPr lang="en-US" sz="2700" dirty="0" smtClean="0"/>
              <a:t>, </a:t>
            </a:r>
            <a:r>
              <a:rPr lang="en-US" sz="2700" u="sng" dirty="0" smtClean="0"/>
              <a:t>Describe</a:t>
            </a:r>
            <a:r>
              <a:rPr lang="en-US" sz="2700" dirty="0" smtClean="0"/>
              <a:t>, and </a:t>
            </a:r>
            <a:r>
              <a:rPr lang="en-US" sz="2700" u="sng" dirty="0" smtClean="0"/>
              <a:t>Demonstrate</a:t>
            </a:r>
            <a:r>
              <a:rPr lang="en-US" sz="2700" dirty="0" smtClean="0"/>
              <a:t> </a:t>
            </a:r>
          </a:p>
          <a:p>
            <a:pPr marL="45720" indent="0">
              <a:buNone/>
            </a:pPr>
            <a:r>
              <a:rPr lang="en-US" sz="2700" dirty="0"/>
              <a:t> </a:t>
            </a:r>
            <a:r>
              <a:rPr lang="en-US" sz="2700" dirty="0" smtClean="0"/>
              <a:t>  what they are reading</a:t>
            </a:r>
          </a:p>
          <a:p>
            <a:pPr marL="45720" indent="0">
              <a:buNone/>
            </a:pPr>
            <a:endParaRPr lang="en-US" sz="1300" dirty="0"/>
          </a:p>
          <a:p>
            <a:r>
              <a:rPr lang="en-US" sz="2700" u="sng" dirty="0" smtClean="0"/>
              <a:t>Decode</a:t>
            </a:r>
            <a:r>
              <a:rPr lang="en-US" sz="2700" dirty="0"/>
              <a:t>, </a:t>
            </a:r>
            <a:r>
              <a:rPr lang="en-US" sz="2700" u="sng" dirty="0" smtClean="0"/>
              <a:t>Deconstruct</a:t>
            </a:r>
            <a:r>
              <a:rPr lang="en-US" sz="2700" dirty="0" smtClean="0"/>
              <a:t>, </a:t>
            </a:r>
            <a:r>
              <a:rPr lang="en-US" sz="2700" dirty="0"/>
              <a:t>and </a:t>
            </a:r>
            <a:r>
              <a:rPr lang="en-US" sz="2700" u="sng" dirty="0" smtClean="0"/>
              <a:t>Deliver</a:t>
            </a:r>
            <a:r>
              <a:rPr lang="en-US" sz="2700" dirty="0" smtClean="0"/>
              <a:t> text</a:t>
            </a:r>
            <a:endParaRPr lang="en-US" sz="2700" dirty="0"/>
          </a:p>
          <a:p>
            <a:pPr marL="45720" indent="0">
              <a:buNone/>
            </a:pPr>
            <a:endParaRPr lang="en-US" sz="1200" dirty="0" smtClean="0"/>
          </a:p>
          <a:p>
            <a:r>
              <a:rPr lang="en-US" sz="2700" dirty="0" smtClean="0"/>
              <a:t>Become </a:t>
            </a:r>
            <a:r>
              <a:rPr lang="en-US" sz="2700" u="sng" dirty="0" smtClean="0"/>
              <a:t>Dedicated</a:t>
            </a:r>
            <a:r>
              <a:rPr lang="en-US" sz="2700" dirty="0" smtClean="0"/>
              <a:t>, </a:t>
            </a:r>
            <a:r>
              <a:rPr lang="en-US" sz="2700" u="sng" dirty="0" smtClean="0"/>
              <a:t>Devoted</a:t>
            </a:r>
            <a:r>
              <a:rPr lang="en-US" sz="2700" dirty="0" smtClean="0"/>
              <a:t>, and </a:t>
            </a:r>
            <a:r>
              <a:rPr lang="en-US" sz="2700" u="sng" dirty="0" smtClean="0"/>
              <a:t>Dauntless</a:t>
            </a:r>
            <a:r>
              <a:rPr lang="en-US" sz="2700" dirty="0" smtClean="0"/>
              <a:t> readers</a:t>
            </a:r>
            <a:endParaRPr lang="en-US" sz="2700" dirty="0"/>
          </a:p>
        </p:txBody>
      </p:sp>
      <p:pic>
        <p:nvPicPr>
          <p:cNvPr id="2054" name="Picture 6" descr="C:\Users\Edelstein\AppData\Local\Microsoft\Windows\Temporary Internet Files\Content.IE5\QBOB1T15\MC90043950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381000"/>
            <a:ext cx="1905000" cy="2460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01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46103"/>
            <a:ext cx="7315200" cy="1154097"/>
          </a:xfrm>
        </p:spPr>
        <p:txBody>
          <a:bodyPr>
            <a:normAutofit fontScale="90000"/>
          </a:bodyPr>
          <a:lstStyle/>
          <a:p>
            <a:pPr algn="ctr"/>
            <a:r>
              <a:rPr lang="en-US" dirty="0" smtClean="0"/>
              <a:t>How Can Drama Engage the Reluctant Reader?</a:t>
            </a:r>
            <a:endParaRPr lang="en-US" dirty="0"/>
          </a:p>
        </p:txBody>
      </p:sp>
      <p:sp>
        <p:nvSpPr>
          <p:cNvPr id="3" name="Content Placeholder 2"/>
          <p:cNvSpPr>
            <a:spLocks noGrp="1"/>
          </p:cNvSpPr>
          <p:nvPr>
            <p:ph idx="1"/>
          </p:nvPr>
        </p:nvSpPr>
        <p:spPr>
          <a:xfrm>
            <a:off x="228600" y="3124200"/>
            <a:ext cx="8686800" cy="3364460"/>
          </a:xfrm>
        </p:spPr>
        <p:txBody>
          <a:bodyPr>
            <a:noAutofit/>
          </a:bodyPr>
          <a:lstStyle/>
          <a:p>
            <a:r>
              <a:rPr lang="en-US" sz="2800" dirty="0" smtClean="0"/>
              <a:t>By creating an “EPISODIC” memory</a:t>
            </a:r>
          </a:p>
          <a:p>
            <a:pPr marL="45720" indent="0">
              <a:buNone/>
            </a:pPr>
            <a:endParaRPr lang="en-US" sz="1100" dirty="0" smtClean="0"/>
          </a:p>
          <a:p>
            <a:r>
              <a:rPr lang="en-US" sz="2800" dirty="0" smtClean="0"/>
              <a:t>By requiring students to REFLECT on what they have read</a:t>
            </a:r>
          </a:p>
          <a:p>
            <a:pPr marL="45720" indent="0">
              <a:buNone/>
            </a:pPr>
            <a:endParaRPr lang="en-US" sz="1100" dirty="0" smtClean="0"/>
          </a:p>
          <a:p>
            <a:r>
              <a:rPr lang="en-US" sz="2800" dirty="0" smtClean="0"/>
              <a:t>By making reading an ACTIVE process, rather than a passive one</a:t>
            </a:r>
          </a:p>
        </p:txBody>
      </p:sp>
      <p:pic>
        <p:nvPicPr>
          <p:cNvPr id="6146" name="Picture 2" descr="C:\Users\Edelstein\AppData\Local\Microsoft\Windows\Temporary Internet Files\Content.IE5\ZUK7UFW7\MC90039084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958" y="1099996"/>
            <a:ext cx="1538935" cy="1811426"/>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Edelstein\AppData\Local\Microsoft\Windows\Temporary Internet Files\Content.IE5\QBOB1T15\MC90039084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4600" y="1066800"/>
            <a:ext cx="1755648" cy="1816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48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4677721" cy="925497"/>
          </a:xfrm>
        </p:spPr>
        <p:txBody>
          <a:bodyPr/>
          <a:lstStyle/>
          <a:p>
            <a:r>
              <a:rPr lang="en-US" dirty="0" smtClean="0"/>
              <a:t>Get in the Game!</a:t>
            </a:r>
            <a:endParaRPr lang="en-US" dirty="0"/>
          </a:p>
        </p:txBody>
      </p:sp>
      <p:sp>
        <p:nvSpPr>
          <p:cNvPr id="3" name="Content Placeholder 2"/>
          <p:cNvSpPr>
            <a:spLocks noGrp="1"/>
          </p:cNvSpPr>
          <p:nvPr>
            <p:ph idx="1"/>
          </p:nvPr>
        </p:nvSpPr>
        <p:spPr>
          <a:xfrm>
            <a:off x="838200" y="3581400"/>
            <a:ext cx="7315200" cy="3048000"/>
          </a:xfrm>
        </p:spPr>
        <p:txBody>
          <a:bodyPr>
            <a:normAutofit fontScale="92500" lnSpcReduction="10000"/>
          </a:bodyPr>
          <a:lstStyle/>
          <a:p>
            <a:pPr marL="45720" indent="0">
              <a:buNone/>
            </a:pPr>
            <a:r>
              <a:rPr lang="en-US" sz="3200" dirty="0" smtClean="0"/>
              <a:t>Be a PARTICIPANT in your learning rather than a SPECTATOR…</a:t>
            </a:r>
          </a:p>
          <a:p>
            <a:pPr marL="45720" indent="0">
              <a:buNone/>
            </a:pPr>
            <a:endParaRPr lang="en-US" sz="1900" dirty="0"/>
          </a:p>
          <a:p>
            <a:pPr marL="45720" indent="0">
              <a:buNone/>
            </a:pPr>
            <a:r>
              <a:rPr lang="en-US" sz="2600" dirty="0" smtClean="0"/>
              <a:t>Q: Who was the President of the U.S. in 1985?</a:t>
            </a:r>
          </a:p>
          <a:p>
            <a:pPr marL="45720" indent="0">
              <a:buNone/>
            </a:pPr>
            <a:r>
              <a:rPr lang="en-US" sz="2600" dirty="0" smtClean="0"/>
              <a:t>A:  </a:t>
            </a:r>
          </a:p>
          <a:p>
            <a:pPr marL="45720" indent="0">
              <a:buNone/>
            </a:pPr>
            <a:r>
              <a:rPr lang="en-US" sz="2600" dirty="0" smtClean="0"/>
              <a:t>Q: Who was the President of the U.S. in 1885?</a:t>
            </a:r>
          </a:p>
          <a:p>
            <a:pPr marL="45720" indent="0">
              <a:buNone/>
            </a:pPr>
            <a:r>
              <a:rPr lang="en-US" sz="2600" dirty="0" smtClean="0"/>
              <a:t>A:</a:t>
            </a:r>
            <a:endParaRPr lang="en-US" sz="2600" dirty="0"/>
          </a:p>
        </p:txBody>
      </p:sp>
      <p:pic>
        <p:nvPicPr>
          <p:cNvPr id="1026" name="Picture 2" descr="C:\Users\Edelstein\AppData\Local\Microsoft\Windows\Temporary Internet Files\Content.IE5\ZUK7UFW7\MC90009267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1042" y="1175781"/>
            <a:ext cx="1617358" cy="215073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Edelstein\AppData\Local\Microsoft\Windows\Temporary Internet Files\Content.IE5\QBOB1T15\MC90009274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1600" y="1678778"/>
            <a:ext cx="1421394" cy="1647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670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7315200" cy="1154097"/>
          </a:xfrm>
        </p:spPr>
        <p:txBody>
          <a:bodyPr>
            <a:normAutofit/>
          </a:bodyPr>
          <a:lstStyle/>
          <a:p>
            <a:r>
              <a:rPr lang="en-US" sz="4800" dirty="0" smtClean="0"/>
              <a:t>So What’s Stopping Us?</a:t>
            </a:r>
            <a:endParaRPr lang="en-US" sz="4800" dirty="0"/>
          </a:p>
        </p:txBody>
      </p:sp>
      <p:sp>
        <p:nvSpPr>
          <p:cNvPr id="3" name="Content Placeholder 2"/>
          <p:cNvSpPr>
            <a:spLocks noGrp="1"/>
          </p:cNvSpPr>
          <p:nvPr>
            <p:ph idx="1"/>
          </p:nvPr>
        </p:nvSpPr>
        <p:spPr>
          <a:xfrm>
            <a:off x="533400" y="2362200"/>
            <a:ext cx="7315200" cy="3539527"/>
          </a:xfrm>
        </p:spPr>
        <p:txBody>
          <a:bodyPr>
            <a:normAutofit fontScale="92500" lnSpcReduction="10000"/>
          </a:bodyPr>
          <a:lstStyle/>
          <a:p>
            <a:r>
              <a:rPr lang="en-US" sz="3200" dirty="0" smtClean="0"/>
              <a:t>“I don’t have any training in Drama”</a:t>
            </a:r>
          </a:p>
          <a:p>
            <a:pPr marL="45720" indent="0">
              <a:buNone/>
            </a:pPr>
            <a:endParaRPr lang="en-US" sz="1400" dirty="0" smtClean="0"/>
          </a:p>
          <a:p>
            <a:r>
              <a:rPr lang="en-US" sz="3200" dirty="0" smtClean="0"/>
              <a:t>“I wouldn’t know where to begin”</a:t>
            </a:r>
          </a:p>
          <a:p>
            <a:pPr marL="45720" indent="0">
              <a:buNone/>
            </a:pPr>
            <a:endParaRPr lang="en-US" sz="1400" dirty="0" smtClean="0"/>
          </a:p>
          <a:p>
            <a:r>
              <a:rPr lang="en-US" sz="3200" dirty="0" smtClean="0"/>
              <a:t>“It would take too much class time”</a:t>
            </a:r>
          </a:p>
          <a:p>
            <a:pPr marL="45720" indent="0">
              <a:buNone/>
            </a:pPr>
            <a:endParaRPr lang="en-US" sz="1500" dirty="0" smtClean="0"/>
          </a:p>
          <a:p>
            <a:r>
              <a:rPr lang="en-US" sz="3200" dirty="0" smtClean="0"/>
              <a:t>“The students would lose their focus”</a:t>
            </a:r>
          </a:p>
          <a:p>
            <a:pPr marL="45720" indent="0">
              <a:buNone/>
            </a:pPr>
            <a:endParaRPr lang="en-US" sz="1500" dirty="0" smtClean="0"/>
          </a:p>
          <a:p>
            <a:r>
              <a:rPr lang="en-US" sz="3200" dirty="0" smtClean="0"/>
              <a:t>“They won’t take it seriously</a:t>
            </a:r>
            <a:r>
              <a:rPr lang="en-US" dirty="0" smtClean="0"/>
              <a:t>”</a:t>
            </a:r>
            <a:endParaRPr lang="en-US" dirty="0"/>
          </a:p>
        </p:txBody>
      </p:sp>
      <p:pic>
        <p:nvPicPr>
          <p:cNvPr id="7172" name="Picture 4" descr="C:\Users\Edelstein\AppData\Local\Microsoft\Windows\Temporary Internet Files\Content.IE5\LHIES9QW\MC90032674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1883" y="3581400"/>
            <a:ext cx="2262117" cy="2807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334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39103"/>
            <a:ext cx="7315200" cy="1154097"/>
          </a:xfrm>
        </p:spPr>
        <p:txBody>
          <a:bodyPr>
            <a:normAutofit fontScale="90000"/>
          </a:bodyPr>
          <a:lstStyle/>
          <a:p>
            <a:r>
              <a:rPr lang="en-US" dirty="0" smtClean="0"/>
              <a:t>PROCESS for Planning</a:t>
            </a:r>
            <a:br>
              <a:rPr lang="en-US" dirty="0" smtClean="0"/>
            </a:br>
            <a:r>
              <a:rPr lang="en-US" dirty="0" smtClean="0"/>
              <a:t>Dramatic Activities</a:t>
            </a:r>
            <a:endParaRPr lang="en-US" dirty="0"/>
          </a:p>
        </p:txBody>
      </p:sp>
      <p:sp>
        <p:nvSpPr>
          <p:cNvPr id="3" name="Content Placeholder 2"/>
          <p:cNvSpPr>
            <a:spLocks noGrp="1"/>
          </p:cNvSpPr>
          <p:nvPr>
            <p:ph idx="1"/>
          </p:nvPr>
        </p:nvSpPr>
        <p:spPr>
          <a:xfrm>
            <a:off x="685800" y="2057400"/>
            <a:ext cx="8001000" cy="4419600"/>
          </a:xfrm>
        </p:spPr>
        <p:txBody>
          <a:bodyPr>
            <a:normAutofit/>
          </a:bodyPr>
          <a:lstStyle/>
          <a:p>
            <a:pPr marL="45720" indent="0">
              <a:buNone/>
            </a:pPr>
            <a:r>
              <a:rPr lang="en-US" sz="2800" dirty="0" smtClean="0"/>
              <a:t>Questions to ask yourself </a:t>
            </a:r>
          </a:p>
          <a:p>
            <a:pPr marL="45720" indent="0">
              <a:buNone/>
            </a:pPr>
            <a:r>
              <a:rPr lang="en-US" sz="2800" dirty="0" smtClean="0"/>
              <a:t>when planning a dramatic activity:</a:t>
            </a:r>
          </a:p>
          <a:p>
            <a:pPr marL="45720" indent="0">
              <a:buNone/>
            </a:pPr>
            <a:endParaRPr lang="en-US" sz="2800" dirty="0" smtClean="0"/>
          </a:p>
          <a:p>
            <a:r>
              <a:rPr lang="en-US" sz="2800" dirty="0" smtClean="0"/>
              <a:t>What are my instructional objectives?</a:t>
            </a:r>
          </a:p>
          <a:p>
            <a:pPr marL="45720" indent="0">
              <a:buNone/>
            </a:pPr>
            <a:endParaRPr lang="en-US" sz="1100" dirty="0" smtClean="0"/>
          </a:p>
          <a:p>
            <a:r>
              <a:rPr lang="en-US" sz="2800" dirty="0" smtClean="0"/>
              <a:t>What prior knowledge must the students have?</a:t>
            </a:r>
          </a:p>
          <a:p>
            <a:pPr marL="45720" indent="0">
              <a:buNone/>
            </a:pPr>
            <a:endParaRPr lang="en-US" sz="1100" dirty="0" smtClean="0"/>
          </a:p>
          <a:p>
            <a:r>
              <a:rPr lang="en-US" sz="2800" dirty="0" smtClean="0"/>
              <a:t>What constitutes success?</a:t>
            </a:r>
          </a:p>
          <a:p>
            <a:pPr marL="45720" indent="0">
              <a:buNone/>
            </a:pPr>
            <a:endParaRPr lang="en-US" sz="1100" dirty="0" smtClean="0"/>
          </a:p>
          <a:p>
            <a:r>
              <a:rPr lang="en-US" sz="2800" dirty="0" smtClean="0"/>
              <a:t>How will the students be assessed?</a:t>
            </a:r>
            <a:endParaRPr lang="en-US" sz="2800" dirty="0"/>
          </a:p>
        </p:txBody>
      </p:sp>
      <p:pic>
        <p:nvPicPr>
          <p:cNvPr id="1028" name="Picture 4" descr="C:\Users\Edelstein\AppData\Local\Microsoft\Windows\Temporary Internet Files\Content.IE5\LHIES9QW\MC90006028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304800"/>
            <a:ext cx="2514600" cy="2101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269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96200" cy="925497"/>
          </a:xfrm>
        </p:spPr>
        <p:txBody>
          <a:bodyPr>
            <a:normAutofit/>
          </a:bodyPr>
          <a:lstStyle/>
          <a:p>
            <a:r>
              <a:rPr lang="en-US" dirty="0" smtClean="0"/>
              <a:t>Unequal Status Treatment</a:t>
            </a:r>
            <a:endParaRPr lang="en-US" dirty="0"/>
          </a:p>
        </p:txBody>
      </p:sp>
      <p:sp>
        <p:nvSpPr>
          <p:cNvPr id="3" name="Content Placeholder 2"/>
          <p:cNvSpPr>
            <a:spLocks noGrp="1"/>
          </p:cNvSpPr>
          <p:nvPr>
            <p:ph idx="1"/>
          </p:nvPr>
        </p:nvSpPr>
        <p:spPr>
          <a:xfrm>
            <a:off x="381000" y="1524000"/>
            <a:ext cx="7848600" cy="5105400"/>
          </a:xfrm>
        </p:spPr>
        <p:txBody>
          <a:bodyPr>
            <a:normAutofit lnSpcReduction="10000"/>
          </a:bodyPr>
          <a:lstStyle/>
          <a:p>
            <a:pPr marL="45720" indent="0">
              <a:buNone/>
            </a:pPr>
            <a:r>
              <a:rPr lang="en-US" sz="2800" dirty="0" smtClean="0"/>
              <a:t>PROBLEM – Students fall into familiar roles</a:t>
            </a:r>
          </a:p>
          <a:p>
            <a:pPr marL="45720" indent="0">
              <a:buNone/>
            </a:pPr>
            <a:endParaRPr lang="en-US" sz="1200" dirty="0" smtClean="0"/>
          </a:p>
          <a:p>
            <a:endParaRPr lang="en-US" sz="2800" dirty="0" smtClean="0"/>
          </a:p>
          <a:p>
            <a:r>
              <a:rPr lang="en-US" sz="2800" dirty="0" smtClean="0"/>
              <a:t>“High status” students my dominate</a:t>
            </a:r>
          </a:p>
          <a:p>
            <a:r>
              <a:rPr lang="en-US" sz="2800" dirty="0" smtClean="0"/>
              <a:t>“Low status” students may withdraw</a:t>
            </a:r>
          </a:p>
          <a:p>
            <a:pPr marL="45720" indent="0">
              <a:buNone/>
            </a:pPr>
            <a:endParaRPr lang="en-US" sz="2800" dirty="0" smtClean="0"/>
          </a:p>
          <a:p>
            <a:pPr marL="45720" indent="0">
              <a:buNone/>
            </a:pPr>
            <a:endParaRPr lang="en-US" sz="2800" dirty="0"/>
          </a:p>
          <a:p>
            <a:pPr marL="45720" indent="0">
              <a:buNone/>
            </a:pPr>
            <a:r>
              <a:rPr lang="en-US" sz="2800" dirty="0" smtClean="0"/>
              <a:t>SOLUTION – </a:t>
            </a:r>
          </a:p>
          <a:p>
            <a:pPr marL="45720" indent="0">
              <a:buNone/>
            </a:pPr>
            <a:r>
              <a:rPr lang="en-US" sz="2800" dirty="0" smtClean="0"/>
              <a:t>Create a “</a:t>
            </a:r>
            <a:r>
              <a:rPr lang="en-US" sz="2800" u="sng" dirty="0" smtClean="0"/>
              <a:t>Mixed Set of Expectations</a:t>
            </a:r>
            <a:r>
              <a:rPr lang="en-US" sz="2800" dirty="0" smtClean="0"/>
              <a:t>” </a:t>
            </a:r>
          </a:p>
          <a:p>
            <a:pPr marL="45720" indent="0">
              <a:buNone/>
            </a:pPr>
            <a:r>
              <a:rPr lang="en-US" sz="2800" dirty="0" smtClean="0"/>
              <a:t>to encourage a rich, multiple-ability group dynamic (</a:t>
            </a:r>
            <a:r>
              <a:rPr lang="en-US" sz="2800" dirty="0" err="1" smtClean="0"/>
              <a:t>Tammivaara</a:t>
            </a:r>
            <a:r>
              <a:rPr lang="en-US" sz="2800" dirty="0" smtClean="0"/>
              <a:t>, 1982)</a:t>
            </a:r>
          </a:p>
          <a:p>
            <a:pPr>
              <a:buFontTx/>
              <a:buNone/>
            </a:pPr>
            <a:endParaRPr lang="en-US" sz="2800" dirty="0"/>
          </a:p>
          <a:p>
            <a:pPr marL="45720" indent="0">
              <a:buNone/>
            </a:pPr>
            <a:endParaRPr lang="en-US" sz="2500" dirty="0" smtClean="0"/>
          </a:p>
        </p:txBody>
      </p:sp>
      <p:pic>
        <p:nvPicPr>
          <p:cNvPr id="1026" name="Picture 2" descr="C:\Users\Edelstein\AppData\Local\Microsoft\Windows\Temporary Internet Files\Content.IE5\VSL3R4JB\MC90029972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8455" y="2743200"/>
            <a:ext cx="2819400" cy="2728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042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042" y="533400"/>
            <a:ext cx="7315200" cy="1154097"/>
          </a:xfrm>
        </p:spPr>
        <p:txBody>
          <a:bodyPr>
            <a:normAutofit fontScale="90000"/>
          </a:bodyPr>
          <a:lstStyle/>
          <a:p>
            <a:r>
              <a:rPr lang="en-US" dirty="0" smtClean="0"/>
              <a:t>Creating Mixed Expectations </a:t>
            </a:r>
            <a:br>
              <a:rPr lang="en-US" dirty="0" smtClean="0"/>
            </a:br>
            <a:r>
              <a:rPr lang="en-US" dirty="0" smtClean="0"/>
              <a:t>is </a:t>
            </a:r>
            <a:r>
              <a:rPr lang="en-US" u="sng" dirty="0" smtClean="0"/>
              <a:t>SIMPLE</a:t>
            </a:r>
            <a:endParaRPr lang="en-US" u="sng" dirty="0"/>
          </a:p>
        </p:txBody>
      </p:sp>
      <p:sp>
        <p:nvSpPr>
          <p:cNvPr id="3" name="Content Placeholder 2"/>
          <p:cNvSpPr>
            <a:spLocks noGrp="1"/>
          </p:cNvSpPr>
          <p:nvPr>
            <p:ph idx="1"/>
          </p:nvPr>
        </p:nvSpPr>
        <p:spPr>
          <a:xfrm>
            <a:off x="1828800" y="2133600"/>
            <a:ext cx="7086600" cy="4419600"/>
          </a:xfrm>
        </p:spPr>
        <p:txBody>
          <a:bodyPr>
            <a:normAutofit/>
          </a:bodyPr>
          <a:lstStyle/>
          <a:p>
            <a:pPr marL="45720" indent="0">
              <a:buNone/>
            </a:pPr>
            <a:r>
              <a:rPr lang="en-US" sz="2800" dirty="0" smtClean="0"/>
              <a:t>1. Ask the class: </a:t>
            </a:r>
          </a:p>
          <a:p>
            <a:pPr marL="45720" indent="0">
              <a:buNone/>
            </a:pPr>
            <a:r>
              <a:rPr lang="en-US" sz="2800" dirty="0" smtClean="0"/>
              <a:t>   “What abilities will this task require?”</a:t>
            </a:r>
          </a:p>
          <a:p>
            <a:pPr marL="45720" indent="0">
              <a:buNone/>
            </a:pPr>
            <a:endParaRPr lang="en-US" sz="2800" dirty="0"/>
          </a:p>
          <a:p>
            <a:pPr marL="45720" indent="0">
              <a:buNone/>
            </a:pPr>
            <a:r>
              <a:rPr lang="en-US" sz="2800" dirty="0" smtClean="0"/>
              <a:t>2. Make a list of abilities on the board.  </a:t>
            </a:r>
          </a:p>
          <a:p>
            <a:pPr marL="45720" indent="0">
              <a:buNone/>
            </a:pPr>
            <a:r>
              <a:rPr lang="en-US" sz="2800" dirty="0" smtClean="0"/>
              <a:t>    Get CREATIVE.</a:t>
            </a:r>
          </a:p>
          <a:p>
            <a:endParaRPr lang="en-US" sz="2800" dirty="0"/>
          </a:p>
          <a:p>
            <a:pPr marL="45720" indent="0">
              <a:buNone/>
            </a:pPr>
            <a:r>
              <a:rPr lang="en-US" sz="2800" dirty="0" smtClean="0"/>
              <a:t>3. “</a:t>
            </a:r>
            <a:r>
              <a:rPr lang="en-US" sz="2800" dirty="0"/>
              <a:t>None of us have </a:t>
            </a:r>
            <a:r>
              <a:rPr lang="en-US" sz="2800" dirty="0" smtClean="0"/>
              <a:t>ALL </a:t>
            </a:r>
            <a:r>
              <a:rPr lang="en-US" sz="2800" dirty="0"/>
              <a:t>of these abilities</a:t>
            </a:r>
            <a:r>
              <a:rPr lang="en-US" sz="2800" dirty="0" smtClean="0"/>
              <a:t>,</a:t>
            </a:r>
          </a:p>
          <a:p>
            <a:pPr marL="45720" indent="0">
              <a:buNone/>
            </a:pPr>
            <a:r>
              <a:rPr lang="en-US" sz="2800" dirty="0" smtClean="0"/>
              <a:t>    each </a:t>
            </a:r>
            <a:r>
              <a:rPr lang="en-US" sz="2800" dirty="0"/>
              <a:t>one of us has </a:t>
            </a:r>
            <a:r>
              <a:rPr lang="en-US" sz="2800" dirty="0" smtClean="0"/>
              <a:t>SOME.”</a:t>
            </a:r>
            <a:endParaRPr lang="en-US" sz="2800" dirty="0"/>
          </a:p>
        </p:txBody>
      </p:sp>
      <p:pic>
        <p:nvPicPr>
          <p:cNvPr id="5122" name="Picture 2" descr="C:\Users\Edelstein\AppData\Local\Microsoft\Windows\Temporary Internet Files\Content.IE5\LHIES9QW\MC90028699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042" y="2209800"/>
            <a:ext cx="1250887" cy="4172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360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1144</TotalTime>
  <Words>1929</Words>
  <Application>Microsoft Office PowerPoint</Application>
  <PresentationFormat>On-screen Show (4:3)</PresentationFormat>
  <Paragraphs>254</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Perspective</vt:lpstr>
      <vt:lpstr>3-D READING</vt:lpstr>
      <vt:lpstr>Drama Makes Reading “3-D” by bringing the text to life</vt:lpstr>
      <vt:lpstr>The “3-D”s… </vt:lpstr>
      <vt:lpstr>How Can Drama Engage the Reluctant Reader?</vt:lpstr>
      <vt:lpstr>Get in the Game!</vt:lpstr>
      <vt:lpstr>So What’s Stopping Us?</vt:lpstr>
      <vt:lpstr>PROCESS for Planning Dramatic Activities</vt:lpstr>
      <vt:lpstr>Unequal Status Treatment</vt:lpstr>
      <vt:lpstr>Creating Mixed Expectations  is SIMPLE</vt:lpstr>
      <vt:lpstr>Dramatic Activity #1</vt:lpstr>
      <vt:lpstr>Dramatic Activity #1 - EXAMPLE</vt:lpstr>
      <vt:lpstr>Dramatic Activity #1 - RUBRIC</vt:lpstr>
      <vt:lpstr>Dramatic Activity #2</vt:lpstr>
      <vt:lpstr>Dramatic Activity #3</vt:lpstr>
      <vt:lpstr>Dramatic Activity #4 </vt:lpstr>
      <vt:lpstr>Successful Behaviors for  Group Dramatic Activities</vt:lpstr>
      <vt:lpstr>DRAMA</vt:lpstr>
      <vt:lpstr>Dramatic Activity Online Resources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READING</dc:title>
  <dc:creator>Edelstein</dc:creator>
  <cp:lastModifiedBy>Edelstein</cp:lastModifiedBy>
  <cp:revision>178</cp:revision>
  <cp:lastPrinted>2011-02-17T18:38:46Z</cp:lastPrinted>
  <dcterms:created xsi:type="dcterms:W3CDTF">2011-02-10T16:42:07Z</dcterms:created>
  <dcterms:modified xsi:type="dcterms:W3CDTF">2011-02-17T18:53:11Z</dcterms:modified>
</cp:coreProperties>
</file>